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4" r:id="rId3"/>
    <p:sldId id="399" r:id="rId4"/>
    <p:sldId id="295" r:id="rId5"/>
    <p:sldId id="293" r:id="rId6"/>
    <p:sldId id="289" r:id="rId7"/>
    <p:sldId id="400" r:id="rId8"/>
    <p:sldId id="271" r:id="rId9"/>
    <p:sldId id="276" r:id="rId10"/>
    <p:sldId id="278" r:id="rId11"/>
    <p:sldId id="288" r:id="rId12"/>
    <p:sldId id="269" r:id="rId13"/>
    <p:sldId id="291" r:id="rId14"/>
    <p:sldId id="396" r:id="rId15"/>
    <p:sldId id="397" r:id="rId16"/>
    <p:sldId id="279" r:id="rId17"/>
    <p:sldId id="403" r:id="rId18"/>
    <p:sldId id="290" r:id="rId19"/>
    <p:sldId id="407" r:id="rId20"/>
    <p:sldId id="401" r:id="rId21"/>
    <p:sldId id="402" r:id="rId22"/>
    <p:sldId id="280" r:id="rId23"/>
    <p:sldId id="406" r:id="rId24"/>
    <p:sldId id="283" r:id="rId25"/>
    <p:sldId id="404" r:id="rId26"/>
    <p:sldId id="405" r:id="rId27"/>
    <p:sldId id="258" r:id="rId28"/>
  </p:sldIdLst>
  <p:sldSz cx="12779375" cy="7775575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a Orrego Barrera" initials="MOB" lastIdx="2" clrIdx="0">
    <p:extLst>
      <p:ext uri="{19B8F6BF-5375-455C-9EA6-DF929625EA0E}">
        <p15:presenceInfo xmlns:p15="http://schemas.microsoft.com/office/powerpoint/2012/main" userId="Marcela Orrego Barre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1T12:02:14.634" idx="2">
    <p:pos x="10" y="10"/>
    <p:text>indicar en boleta de compra venta que solo se aceptaran documentos con el detalle de lo comprado</p:text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7048C3F-6E1E-449D-BC55-FA3A77BEC6C8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821B31-FCAA-4768-9A9F-64D75F0381D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149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160A5D-56E8-4FAA-8F44-8A990237E777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1163638"/>
            <a:ext cx="51625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3EAC1A8-03E0-4780-BC06-6F43A09E648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381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MEDIOS DE VERIFICACION OBLIGATORIOS,   ACTAS DE ENTREGAS, SI CORRESPONDEN . OTROS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0B337-33CA-4F5A-B7DE-CF7D3B6C364C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74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 INCLUIR MAS GASTOS AGREGAR, NOTA QUE EN GASTO DE OPERACIÓN SE INCLUYEN GASTOS DE TRANSPORTE, PUBLICIDAD, ALIMENTACIÓN Y ALOJAMIENTO, EQUIPAMIENTO Y/O IMPLEMENTACIÓN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0B337-33CA-4F5A-B7DE-CF7D3B6C364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588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AC1A8-03E0-4780-BC06-6F43A09E648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118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Llevar resoluciones para entregar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0B337-33CA-4F5A-B7DE-CF7D3B6C364C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395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CAMBIAR 6 POR 7 %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0B337-33CA-4F5A-B7DE-CF7D3B6C364C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750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AC1A8-03E0-4780-BC06-6F43A09E6488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105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C1A8-03E0-4780-BC06-6F43A09E6488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87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FAF17-316F-45F1-86AC-E742169DB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422" y="1272531"/>
            <a:ext cx="9584531" cy="2707052"/>
          </a:xfrm>
        </p:spPr>
        <p:txBody>
          <a:bodyPr anchor="b"/>
          <a:lstStyle>
            <a:lvl1pPr algn="ctr">
              <a:defRPr sz="6289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5B79E2-02FA-46BA-BC57-A6B7885BB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422" y="4083977"/>
            <a:ext cx="9584531" cy="1877297"/>
          </a:xfrm>
        </p:spPr>
        <p:txBody>
          <a:bodyPr/>
          <a:lstStyle>
            <a:lvl1pPr marL="0" indent="0" algn="ctr">
              <a:buNone/>
              <a:defRPr sz="2516"/>
            </a:lvl1pPr>
            <a:lvl2pPr marL="479237" indent="0" algn="ctr">
              <a:buNone/>
              <a:defRPr sz="2096"/>
            </a:lvl2pPr>
            <a:lvl3pPr marL="958474" indent="0" algn="ctr">
              <a:buNone/>
              <a:defRPr sz="1887"/>
            </a:lvl3pPr>
            <a:lvl4pPr marL="1437711" indent="0" algn="ctr">
              <a:buNone/>
              <a:defRPr sz="1677"/>
            </a:lvl4pPr>
            <a:lvl5pPr marL="1916948" indent="0" algn="ctr">
              <a:buNone/>
              <a:defRPr sz="1677"/>
            </a:lvl5pPr>
            <a:lvl6pPr marL="2396185" indent="0" algn="ctr">
              <a:buNone/>
              <a:defRPr sz="1677"/>
            </a:lvl6pPr>
            <a:lvl7pPr marL="2875422" indent="0" algn="ctr">
              <a:buNone/>
              <a:defRPr sz="1677"/>
            </a:lvl7pPr>
            <a:lvl8pPr marL="3354659" indent="0" algn="ctr">
              <a:buNone/>
              <a:defRPr sz="1677"/>
            </a:lvl8pPr>
            <a:lvl9pPr marL="3833896" indent="0" algn="ctr">
              <a:buNone/>
              <a:defRPr sz="1677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34F812-BE9E-4775-8094-4A27D85B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021103-73FD-498C-9A79-476F01BD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E590E7-6647-40B6-A670-36F57B7A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23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596C2-FAC2-4B5A-B4C4-69066B21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E36149-F8AE-4328-B8A6-205132BED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2455A5-25E9-4274-AF8C-431DBB83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49E595-45FB-42AE-B091-FC29EB0A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576CB5-8589-4941-B9EE-0DCDA54D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540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A7D5AC-A3D8-490F-809E-6676E244B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5240" y="413978"/>
            <a:ext cx="2755553" cy="65894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9B35C7-D13A-405D-921A-50B46DCDE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8582" y="413978"/>
            <a:ext cx="8106916" cy="658944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3C4AC0-FA2A-4B70-A051-B5B9EE14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A58CD-69C5-4626-99C2-B51ECFFD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C49AF-3FD3-4C52-B45D-72447AB6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690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577" y="2415470"/>
            <a:ext cx="11835697" cy="1666709"/>
          </a:xfrm>
        </p:spPr>
        <p:txBody>
          <a:bodyPr>
            <a:normAutofit/>
          </a:bodyPr>
          <a:lstStyle>
            <a:lvl1pPr algn="l">
              <a:defRPr sz="3354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753015" y="7247605"/>
            <a:ext cx="369775" cy="31198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1202666" y="7235605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637512" y="7264408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04518" y="6219257"/>
            <a:ext cx="8637520" cy="277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58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8679" y="6416247"/>
            <a:ext cx="8637520" cy="277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1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147802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327271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2317807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577" y="2415470"/>
            <a:ext cx="11835697" cy="1666709"/>
          </a:xfrm>
        </p:spPr>
        <p:txBody>
          <a:bodyPr>
            <a:normAutofit/>
          </a:bodyPr>
          <a:lstStyle>
            <a:lvl1pPr algn="l">
              <a:defRPr sz="3354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753015" y="7247605"/>
            <a:ext cx="369775" cy="31198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1202666" y="7235605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637512" y="7264408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04518" y="6219257"/>
            <a:ext cx="8637520" cy="277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58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8679" y="6416247"/>
            <a:ext cx="8637520" cy="277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1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170579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66113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577" y="2415470"/>
            <a:ext cx="11835697" cy="1666709"/>
          </a:xfrm>
        </p:spPr>
        <p:txBody>
          <a:bodyPr>
            <a:normAutofit/>
          </a:bodyPr>
          <a:lstStyle>
            <a:lvl1pPr algn="l">
              <a:defRPr sz="3354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753015" y="7247605"/>
            <a:ext cx="369775" cy="31198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1202666" y="7235605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637512" y="7264408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04518" y="6219257"/>
            <a:ext cx="8637520" cy="277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58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8679" y="6416247"/>
            <a:ext cx="8637520" cy="277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1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3749251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212952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78913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9D635-A118-4F8C-AD0A-4A573175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AAF36-E380-4CF8-800D-D07A590D9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ADA3D7-F287-408A-8EA8-D7B5A238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2E81C3-4BB3-4F50-BC59-E7FFEADB4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2B7FD-BAA7-4D15-9AF6-06FDC8F7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557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2834639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969089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1136827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577" y="2415470"/>
            <a:ext cx="11835697" cy="1666709"/>
          </a:xfrm>
        </p:spPr>
        <p:txBody>
          <a:bodyPr>
            <a:normAutofit/>
          </a:bodyPr>
          <a:lstStyle>
            <a:lvl1pPr algn="l">
              <a:defRPr sz="3354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10753015" y="7247605"/>
            <a:ext cx="369775" cy="31198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11202666" y="7235605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11637512" y="7264408"/>
            <a:ext cx="369775" cy="323982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87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04518" y="6219257"/>
            <a:ext cx="8637520" cy="277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58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808679" y="6416247"/>
            <a:ext cx="8637520" cy="277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1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239188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60548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1199011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8970" y="2363871"/>
            <a:ext cx="11681887" cy="4319764"/>
          </a:xfrm>
        </p:spPr>
        <p:txBody>
          <a:bodyPr/>
          <a:lstStyle>
            <a:lvl1pPr marL="0" indent="0">
              <a:buNone/>
              <a:defRPr sz="1677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638970" y="311384"/>
            <a:ext cx="8708908" cy="69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31" y="7116749"/>
            <a:ext cx="9045416" cy="295379"/>
          </a:xfrm>
        </p:spPr>
        <p:txBody>
          <a:bodyPr>
            <a:normAutofit/>
          </a:bodyPr>
          <a:lstStyle>
            <a:lvl1pPr marL="0" indent="0" algn="r">
              <a:buNone/>
              <a:defRPr sz="136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2487823" y="7381841"/>
            <a:ext cx="9045416" cy="295379"/>
          </a:xfrm>
        </p:spPr>
        <p:txBody>
          <a:bodyPr>
            <a:noAutofit/>
          </a:bodyPr>
          <a:lstStyle>
            <a:lvl1pPr marL="0" indent="0" algn="r">
              <a:buNone/>
              <a:defRPr sz="1153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/>
              <a:t>Haga clic para editar División</a:t>
            </a:r>
          </a:p>
        </p:txBody>
      </p:sp>
    </p:spTree>
    <p:extLst>
      <p:ext uri="{BB962C8B-B14F-4D97-AF65-F5344CB8AC3E}">
        <p14:creationId xmlns:p14="http://schemas.microsoft.com/office/powerpoint/2010/main" val="341157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A3AE8-70BF-4C80-A92C-08E9111E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26" y="1938495"/>
            <a:ext cx="11022211" cy="3234423"/>
          </a:xfrm>
        </p:spPr>
        <p:txBody>
          <a:bodyPr anchor="b"/>
          <a:lstStyle>
            <a:lvl1pPr>
              <a:defRPr sz="6289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CC0A4-715A-4523-B61B-3D14DCC47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926" y="5203517"/>
            <a:ext cx="11022211" cy="1700906"/>
          </a:xfrm>
        </p:spPr>
        <p:txBody>
          <a:bodyPr/>
          <a:lstStyle>
            <a:lvl1pPr marL="0" indent="0">
              <a:buNone/>
              <a:defRPr sz="2516">
                <a:solidFill>
                  <a:schemeClr val="tx1">
                    <a:tint val="75000"/>
                  </a:schemeClr>
                </a:solidFill>
              </a:defRPr>
            </a:lvl1pPr>
            <a:lvl2pPr marL="479237" indent="0">
              <a:buNone/>
              <a:defRPr sz="2096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6C89-2F93-4BB4-A394-0487D078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96288-91E7-4C9D-955E-5BF75B14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A36B35-F4F6-420D-923B-FDCACCA1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510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1B974-3F51-4931-84BD-5B618B8C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96DBF4-A87C-4886-9EAA-EB03F5ECF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8582" y="2069887"/>
            <a:ext cx="5431234" cy="493353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A6BF30-845D-4431-84B2-2B613851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9559" y="2069887"/>
            <a:ext cx="5431234" cy="493353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5C99E-2E5D-440D-941D-0E96FB484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924BDD-8990-4219-ABAA-0DC30046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627CFB-933E-4B27-B591-870F3CE0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137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4E011-BA61-4F50-AC30-B2E017327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7" y="413978"/>
            <a:ext cx="11022211" cy="15029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C5476-5652-41E6-81C2-D9D453201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247" y="1906097"/>
            <a:ext cx="5406274" cy="934148"/>
          </a:xfrm>
        </p:spPr>
        <p:txBody>
          <a:bodyPr anchor="b"/>
          <a:lstStyle>
            <a:lvl1pPr marL="0" indent="0">
              <a:buNone/>
              <a:defRPr sz="2516" b="1"/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17598D-3EDB-4040-8902-59B10C6BE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0247" y="2840245"/>
            <a:ext cx="5406274" cy="4177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73BE30-6C8C-42E5-AD36-6760C2BFB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9559" y="1906097"/>
            <a:ext cx="5432899" cy="934148"/>
          </a:xfrm>
        </p:spPr>
        <p:txBody>
          <a:bodyPr anchor="b"/>
          <a:lstStyle>
            <a:lvl1pPr marL="0" indent="0">
              <a:buNone/>
              <a:defRPr sz="2516" b="1"/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2E2598-8B30-4DC0-8F96-83A9A11F0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559" y="2840245"/>
            <a:ext cx="5432899" cy="4177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44E298-205D-4139-9EB0-7D3430DD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EFCFE6-6B98-41D7-B50D-8BDC464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0025C2-3115-4DBC-AD89-E97A2DE3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683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4F32-D97A-435E-8477-4259224A4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6E7D84-6A75-4306-9665-B901AD3C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1210D0-8DA8-4D81-8CD8-B7AC1BC9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D0DECD-804C-44B4-9D1C-0CB97118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58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6D8305-054C-4668-B304-101B3A38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93E2752-D7AC-4771-B3B8-082DE8BA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A9A521-B870-4D38-B167-2E1EEF75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46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E04AB0-45D0-4044-B2EE-5FBF99FF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7" y="518372"/>
            <a:ext cx="4121681" cy="1814301"/>
          </a:xfrm>
        </p:spPr>
        <p:txBody>
          <a:bodyPr anchor="b"/>
          <a:lstStyle>
            <a:lvl1pPr>
              <a:defRPr sz="3354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BC7614-24AC-4179-99BB-5E61D0F3A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9" y="1119539"/>
            <a:ext cx="6469559" cy="5525698"/>
          </a:xfrm>
        </p:spPr>
        <p:txBody>
          <a:bodyPr/>
          <a:lstStyle>
            <a:lvl1pPr>
              <a:defRPr sz="3354"/>
            </a:lvl1pPr>
            <a:lvl2pPr>
              <a:defRPr sz="2935"/>
            </a:lvl2pPr>
            <a:lvl3pPr>
              <a:defRPr sz="2516"/>
            </a:lvl3pPr>
            <a:lvl4pPr>
              <a:defRPr sz="2096"/>
            </a:lvl4pPr>
            <a:lvl5pPr>
              <a:defRPr sz="2096"/>
            </a:lvl5pPr>
            <a:lvl6pPr>
              <a:defRPr sz="2096"/>
            </a:lvl6pPr>
            <a:lvl7pPr>
              <a:defRPr sz="2096"/>
            </a:lvl7pPr>
            <a:lvl8pPr>
              <a:defRPr sz="2096"/>
            </a:lvl8pPr>
            <a:lvl9pPr>
              <a:defRPr sz="20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10E980-D8D8-466B-BBE6-FED0C5B42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247" y="2332673"/>
            <a:ext cx="4121681" cy="4321564"/>
          </a:xfrm>
        </p:spPr>
        <p:txBody>
          <a:bodyPr/>
          <a:lstStyle>
            <a:lvl1pPr marL="0" indent="0">
              <a:buNone/>
              <a:defRPr sz="1677"/>
            </a:lvl1pPr>
            <a:lvl2pPr marL="479237" indent="0">
              <a:buNone/>
              <a:defRPr sz="1467"/>
            </a:lvl2pPr>
            <a:lvl3pPr marL="958474" indent="0">
              <a:buNone/>
              <a:defRPr sz="1258"/>
            </a:lvl3pPr>
            <a:lvl4pPr marL="1437711" indent="0">
              <a:buNone/>
              <a:defRPr sz="1048"/>
            </a:lvl4pPr>
            <a:lvl5pPr marL="1916948" indent="0">
              <a:buNone/>
              <a:defRPr sz="1048"/>
            </a:lvl5pPr>
            <a:lvl6pPr marL="2396185" indent="0">
              <a:buNone/>
              <a:defRPr sz="1048"/>
            </a:lvl6pPr>
            <a:lvl7pPr marL="2875422" indent="0">
              <a:buNone/>
              <a:defRPr sz="1048"/>
            </a:lvl7pPr>
            <a:lvl8pPr marL="3354659" indent="0">
              <a:buNone/>
              <a:defRPr sz="1048"/>
            </a:lvl8pPr>
            <a:lvl9pPr marL="3833896" indent="0">
              <a:buNone/>
              <a:defRPr sz="104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7E5F8-756C-4E1E-A959-1388BC6A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8687E6-4536-4E41-89F7-F65228E8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9ECEAF-C300-4968-9E1C-320BFD61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196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0CB96-5E7A-45B6-BD7D-8ADD2B33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247" y="518372"/>
            <a:ext cx="4121681" cy="1814301"/>
          </a:xfrm>
        </p:spPr>
        <p:txBody>
          <a:bodyPr anchor="b"/>
          <a:lstStyle>
            <a:lvl1pPr>
              <a:defRPr sz="3354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255297-35EF-4F30-8F6A-D6FF3152C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32899" y="1119539"/>
            <a:ext cx="6469559" cy="5525698"/>
          </a:xfrm>
        </p:spPr>
        <p:txBody>
          <a:bodyPr/>
          <a:lstStyle>
            <a:lvl1pPr marL="0" indent="0">
              <a:buNone/>
              <a:defRPr sz="3354"/>
            </a:lvl1pPr>
            <a:lvl2pPr marL="479237" indent="0">
              <a:buNone/>
              <a:defRPr sz="2935"/>
            </a:lvl2pPr>
            <a:lvl3pPr marL="958474" indent="0">
              <a:buNone/>
              <a:defRPr sz="2516"/>
            </a:lvl3pPr>
            <a:lvl4pPr marL="1437711" indent="0">
              <a:buNone/>
              <a:defRPr sz="2096"/>
            </a:lvl4pPr>
            <a:lvl5pPr marL="1916948" indent="0">
              <a:buNone/>
              <a:defRPr sz="2096"/>
            </a:lvl5pPr>
            <a:lvl6pPr marL="2396185" indent="0">
              <a:buNone/>
              <a:defRPr sz="2096"/>
            </a:lvl6pPr>
            <a:lvl7pPr marL="2875422" indent="0">
              <a:buNone/>
              <a:defRPr sz="2096"/>
            </a:lvl7pPr>
            <a:lvl8pPr marL="3354659" indent="0">
              <a:buNone/>
              <a:defRPr sz="2096"/>
            </a:lvl8pPr>
            <a:lvl9pPr marL="3833896" indent="0">
              <a:buNone/>
              <a:defRPr sz="2096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3D5529-6751-41C4-A4F0-1014556C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0247" y="2332673"/>
            <a:ext cx="4121681" cy="4321564"/>
          </a:xfrm>
        </p:spPr>
        <p:txBody>
          <a:bodyPr/>
          <a:lstStyle>
            <a:lvl1pPr marL="0" indent="0">
              <a:buNone/>
              <a:defRPr sz="1677"/>
            </a:lvl1pPr>
            <a:lvl2pPr marL="479237" indent="0">
              <a:buNone/>
              <a:defRPr sz="1467"/>
            </a:lvl2pPr>
            <a:lvl3pPr marL="958474" indent="0">
              <a:buNone/>
              <a:defRPr sz="1258"/>
            </a:lvl3pPr>
            <a:lvl4pPr marL="1437711" indent="0">
              <a:buNone/>
              <a:defRPr sz="1048"/>
            </a:lvl4pPr>
            <a:lvl5pPr marL="1916948" indent="0">
              <a:buNone/>
              <a:defRPr sz="1048"/>
            </a:lvl5pPr>
            <a:lvl6pPr marL="2396185" indent="0">
              <a:buNone/>
              <a:defRPr sz="1048"/>
            </a:lvl6pPr>
            <a:lvl7pPr marL="2875422" indent="0">
              <a:buNone/>
              <a:defRPr sz="1048"/>
            </a:lvl7pPr>
            <a:lvl8pPr marL="3354659" indent="0">
              <a:buNone/>
              <a:defRPr sz="1048"/>
            </a:lvl8pPr>
            <a:lvl9pPr marL="3833896" indent="0">
              <a:buNone/>
              <a:defRPr sz="104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A13EAA-DB0F-4890-95E0-F3DBEF0C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64BE81-29FA-4A60-ACF5-817A4F8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F327CB-8D74-46FF-A55D-2B4FC976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127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F86AE-980D-427E-89D5-48603E12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82" y="413978"/>
            <a:ext cx="11022211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411C60-C8FB-48CB-B8F9-FC58A4F59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582" y="2069887"/>
            <a:ext cx="11022211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47D24-862D-4A33-AA1A-13A77BDC6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582" y="7206807"/>
            <a:ext cx="2875359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2CD8-BC8F-49A0-85B8-759044E5C98F}" type="datetimeFigureOut">
              <a:rPr lang="es-CL" smtClean="0"/>
              <a:t>01-09-2022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6F852-3B36-4818-8A73-05ADC756A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33168" y="7206807"/>
            <a:ext cx="4313039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653EC7-2F58-4AD8-8B45-B74FE631F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5434" y="7206807"/>
            <a:ext cx="2875359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9345-984C-4C5C-A36A-6E3C143145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180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58474" rtl="0" eaLnBrk="1" latinLnBrk="0" hangingPunct="1">
        <a:lnSpc>
          <a:spcPct val="90000"/>
        </a:lnSpc>
        <a:spcBef>
          <a:spcPct val="0"/>
        </a:spcBef>
        <a:buNone/>
        <a:defRPr sz="46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619" indent="-239619" algn="l" defTabSz="958474" rtl="0" eaLnBrk="1" latinLnBrk="0" hangingPunct="1">
        <a:lnSpc>
          <a:spcPct val="90000"/>
        </a:lnSpc>
        <a:spcBef>
          <a:spcPts val="1048"/>
        </a:spcBef>
        <a:buFont typeface="Arial" panose="020B0604020202020204" pitchFamily="34" charset="0"/>
        <a:buChar char="•"/>
        <a:defRPr sz="2935" kern="1200">
          <a:solidFill>
            <a:schemeClr val="tx1"/>
          </a:solidFill>
          <a:latin typeface="+mn-lt"/>
          <a:ea typeface="+mn-ea"/>
          <a:cs typeface="+mn-cs"/>
        </a:defRPr>
      </a:lvl1pPr>
      <a:lvl2pPr marL="718856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16" kern="1200">
          <a:solidFill>
            <a:schemeClr val="tx1"/>
          </a:solidFill>
          <a:latin typeface="+mn-lt"/>
          <a:ea typeface="+mn-ea"/>
          <a:cs typeface="+mn-cs"/>
        </a:defRPr>
      </a:lvl2pPr>
      <a:lvl3pPr marL="1198093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96" kern="1200">
          <a:solidFill>
            <a:schemeClr val="tx1"/>
          </a:solidFill>
          <a:latin typeface="+mn-lt"/>
          <a:ea typeface="+mn-ea"/>
          <a:cs typeface="+mn-cs"/>
        </a:defRPr>
      </a:lvl3pPr>
      <a:lvl4pPr marL="1677330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2156567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635804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3115041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594278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4073515" indent="-239619" algn="l" defTabSz="958474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237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474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711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6948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185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422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4659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3896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s@goreohiggins.c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BFDF0F59-4592-4623-9E1B-6884E8318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313"/>
            <a:ext cx="12779375" cy="7760947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5C4D8A4-0B66-4A3A-9512-966B3DCF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710" y="3071821"/>
            <a:ext cx="11181953" cy="1164298"/>
          </a:xfrm>
        </p:spPr>
        <p:txBody>
          <a:bodyPr>
            <a:normAutofit fontScale="70000" lnSpcReduction="20000"/>
          </a:bodyPr>
          <a:lstStyle/>
          <a:p>
            <a:r>
              <a:rPr lang="es-MX" sz="7200" b="1" dirty="0">
                <a:solidFill>
                  <a:schemeClr val="accent1">
                    <a:lumMod val="75000"/>
                  </a:schemeClr>
                </a:solidFill>
              </a:rPr>
              <a:t>FONDO NACIONAL DE DESARROLLO REGIONAL  FNDR7%</a:t>
            </a:r>
          </a:p>
          <a:p>
            <a:endParaRPr lang="es-CL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513DAE88-5823-49E4-9156-539900955E8B}"/>
              </a:ext>
            </a:extLst>
          </p:cNvPr>
          <p:cNvSpPr txBox="1">
            <a:spLocks/>
          </p:cNvSpPr>
          <p:nvPr/>
        </p:nvSpPr>
        <p:spPr>
          <a:xfrm>
            <a:off x="798710" y="6103277"/>
            <a:ext cx="11181953" cy="116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58474" rtl="0" eaLnBrk="1" latinLnBrk="0" hangingPunct="1">
              <a:lnSpc>
                <a:spcPct val="90000"/>
              </a:lnSpc>
              <a:spcBef>
                <a:spcPts val="1048"/>
              </a:spcBef>
              <a:buFont typeface="Arial" panose="020B0604020202020204" pitchFamily="34" charset="0"/>
              <a:buNone/>
              <a:defRPr sz="25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237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20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474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711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948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6185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5422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4659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3896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i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CL" sz="2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ivisión de Desarrollo Social y Humano – Departamento de Inversión </a:t>
            </a:r>
            <a:r>
              <a:rPr lang="es-CL" sz="2400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s-CL" sz="2400" b="0" i="1" dirty="0">
                <a:solidFill>
                  <a:schemeClr val="accent1">
                    <a:lumMod val="75000"/>
                  </a:schemeClr>
                </a:solidFill>
                <a:effectLst/>
              </a:rPr>
              <a:t>ocial </a:t>
            </a:r>
            <a:endParaRPr lang="es-CL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2E9D328-B56A-4C99-976B-24237CE2F3C9}"/>
              </a:ext>
            </a:extLst>
          </p:cNvPr>
          <p:cNvSpPr txBox="1">
            <a:spLocks/>
          </p:cNvSpPr>
          <p:nvPr/>
        </p:nvSpPr>
        <p:spPr>
          <a:xfrm>
            <a:off x="935068" y="4438294"/>
            <a:ext cx="11181953" cy="116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58474" rtl="0" eaLnBrk="1" latinLnBrk="0" hangingPunct="1">
              <a:lnSpc>
                <a:spcPct val="90000"/>
              </a:lnSpc>
              <a:spcBef>
                <a:spcPts val="1048"/>
              </a:spcBef>
              <a:buFont typeface="Arial" panose="020B0604020202020204" pitchFamily="34" charset="0"/>
              <a:buNone/>
              <a:defRPr sz="25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9237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20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8474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8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7711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6948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6185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5422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4659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3896" indent="0" algn="ctr" defTabSz="958474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None/>
              <a:defRPr sz="1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s-CL" sz="4800" b="1" dirty="0">
                <a:solidFill>
                  <a:schemeClr val="accent1">
                    <a:lumMod val="75000"/>
                  </a:schemeClr>
                </a:solidFill>
              </a:rPr>
              <a:t>ENDICIÓN DE CUENTAS </a:t>
            </a:r>
            <a:endParaRPr lang="es-CL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20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Texto&#10;&#10;Descripción generada automáticamente">
            <a:extLst>
              <a:ext uri="{FF2B5EF4-FFF2-40B4-BE49-F238E27FC236}">
                <a16:creationId xmlns:a16="http://schemas.microsoft.com/office/drawing/2014/main" id="{D0B2B19D-8B2A-4DD8-81BB-CED117B1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3"/>
            <a:ext cx="12779375" cy="7760947"/>
          </a:xfrm>
          <a:prstGeom prst="rect">
            <a:avLst/>
          </a:prstGeom>
        </p:spPr>
      </p:pic>
      <p:sp>
        <p:nvSpPr>
          <p:cNvPr id="23" name="Título 2">
            <a:extLst>
              <a:ext uri="{FF2B5EF4-FFF2-40B4-BE49-F238E27FC236}">
                <a16:creationId xmlns:a16="http://schemas.microsoft.com/office/drawing/2014/main" id="{3C23F545-8F5A-4B76-93C9-3E241E1BA534}"/>
              </a:ext>
            </a:extLst>
          </p:cNvPr>
          <p:cNvSpPr txBox="1">
            <a:spLocks/>
          </p:cNvSpPr>
          <p:nvPr/>
        </p:nvSpPr>
        <p:spPr>
          <a:xfrm>
            <a:off x="5171074" y="497958"/>
            <a:ext cx="7578738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bg1"/>
                </a:solidFill>
              </a:rPr>
              <a:t>TITULO III: </a:t>
            </a:r>
            <a:r>
              <a:rPr lang="es-ES" sz="2300" dirty="0">
                <a:solidFill>
                  <a:schemeClr val="bg1"/>
                </a:solidFill>
              </a:rPr>
              <a:t>RENDICIÓN DE FONDOS ENTREGADOS A TERCEROS PRIVADOS 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  <a:p>
            <a:endParaRPr lang="es-ES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1837036" y="2180545"/>
          <a:ext cx="9195159" cy="4721472"/>
        </p:xfrm>
        <a:graphic>
          <a:graphicData uri="http://schemas.openxmlformats.org/drawingml/2006/table">
            <a:tbl>
              <a:tblPr/>
              <a:tblGrid>
                <a:gridCol w="33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3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782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8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837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95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4556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s-C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III.- DETALLE DE TRANSFERENCIAS RECIBIDAS Y GASTOS RENDIDOS DEL PERÍODO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MONTOS EN $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714375" algn="l"/>
                        </a:tabLst>
                      </a:pP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68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RECURSOS DISPONIBLES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pendiente por rendir del período anterior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82"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85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recibidas en el período de la rendición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82"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Transferencias a rendir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 + b) = c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82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RENDICIÓN DE CUENTA DEL PERÍODO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rendidos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+ e + f =</a:t>
                      </a: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44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6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PENDIENTE POR RENDIR PARA EL PERÍODO SIGUIENTE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 - g 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076649" y="1431752"/>
            <a:ext cx="65316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16" b="1" dirty="0"/>
              <a:t>APARTADO III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140334" y="3570986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4.000.000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140335" y="2974635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60218" y="4167337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4.000.000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140333" y="5016355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900.000</a:t>
            </a:r>
          </a:p>
        </p:txBody>
      </p:sp>
      <p:sp>
        <p:nvSpPr>
          <p:cNvPr id="20" name="Llamada con línea 3 (borde y barra de énfasis) 19"/>
          <p:cNvSpPr/>
          <p:nvPr/>
        </p:nvSpPr>
        <p:spPr>
          <a:xfrm>
            <a:off x="10822534" y="3215796"/>
            <a:ext cx="1886954" cy="30270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9501"/>
              <a:gd name="adj6" fmla="val -17848"/>
              <a:gd name="adj7" fmla="val 142130"/>
              <a:gd name="adj8" fmla="val -332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Monto total financiado </a:t>
            </a:r>
            <a:endParaRPr lang="es-CL" sz="1153" dirty="0">
              <a:solidFill>
                <a:srgbClr val="FF0000"/>
              </a:solidFill>
            </a:endParaRPr>
          </a:p>
        </p:txBody>
      </p:sp>
      <p:sp>
        <p:nvSpPr>
          <p:cNvPr id="21" name="Llamada con línea 3 (borde y barra de énfasis) 20"/>
          <p:cNvSpPr/>
          <p:nvPr/>
        </p:nvSpPr>
        <p:spPr>
          <a:xfrm>
            <a:off x="4884348" y="5286109"/>
            <a:ext cx="3357352" cy="684940"/>
          </a:xfrm>
          <a:prstGeom prst="accentBorderCallout3">
            <a:avLst>
              <a:gd name="adj1" fmla="val 3917"/>
              <a:gd name="adj2" fmla="val -8333"/>
              <a:gd name="adj3" fmla="val 36549"/>
              <a:gd name="adj4" fmla="val -8193"/>
              <a:gd name="adj5" fmla="val 37699"/>
              <a:gd name="adj6" fmla="val -19693"/>
              <a:gd name="adj7" fmla="val 37531"/>
              <a:gd name="adj8" fmla="val -393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153" dirty="0">
                <a:solidFill>
                  <a:srgbClr val="FF0000"/>
                </a:solidFill>
              </a:rPr>
              <a:t> Suma de todos los gastos de personal, según lo establecido en la hoja de detalle de gasto (pagos en Honorarios</a:t>
            </a:r>
          </a:p>
          <a:p>
            <a:pPr algn="just"/>
            <a:endParaRPr lang="es-CL" sz="1153" dirty="0">
              <a:solidFill>
                <a:srgbClr val="FF0000"/>
              </a:solidFill>
            </a:endParaRPr>
          </a:p>
        </p:txBody>
      </p:sp>
      <p:sp>
        <p:nvSpPr>
          <p:cNvPr id="15" name="Llamada con línea 3 (borde y barra de énfasis) 19">
            <a:extLst>
              <a:ext uri="{FF2B5EF4-FFF2-40B4-BE49-F238E27FC236}">
                <a16:creationId xmlns:a16="http://schemas.microsoft.com/office/drawing/2014/main" id="{0FCA8559-54E8-4164-A57E-E2C81EEBCAA0}"/>
              </a:ext>
            </a:extLst>
          </p:cNvPr>
          <p:cNvSpPr/>
          <p:nvPr/>
        </p:nvSpPr>
        <p:spPr>
          <a:xfrm>
            <a:off x="10772401" y="2086928"/>
            <a:ext cx="1886954" cy="775821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9501"/>
              <a:gd name="adj6" fmla="val -17848"/>
              <a:gd name="adj7" fmla="val 142130"/>
              <a:gd name="adj8" fmla="val -332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53" dirty="0">
                <a:solidFill>
                  <a:srgbClr val="FF0000"/>
                </a:solidFill>
                <a:latin typeface="Calibri" panose="020F0502020204030204" pitchFamily="34" charset="0"/>
              </a:rPr>
              <a:t>Primera rendición siempre en 0, desde la segunda rendición en adelante, digitar saldo pendiente </a:t>
            </a:r>
            <a:endParaRPr lang="es-CL" sz="1153" dirty="0">
              <a:solidFill>
                <a:srgbClr val="FF0000"/>
              </a:solidFill>
            </a:endParaRPr>
          </a:p>
        </p:txBody>
      </p:sp>
      <p:sp>
        <p:nvSpPr>
          <p:cNvPr id="16" name="Llamada con línea 3 (borde y barra de énfasis) 20">
            <a:extLst>
              <a:ext uri="{FF2B5EF4-FFF2-40B4-BE49-F238E27FC236}">
                <a16:creationId xmlns:a16="http://schemas.microsoft.com/office/drawing/2014/main" id="{91A7A96D-3120-4EFA-A53D-CC164AE5311E}"/>
              </a:ext>
            </a:extLst>
          </p:cNvPr>
          <p:cNvSpPr/>
          <p:nvPr/>
        </p:nvSpPr>
        <p:spPr>
          <a:xfrm>
            <a:off x="5171074" y="4091730"/>
            <a:ext cx="3032886" cy="777864"/>
          </a:xfrm>
          <a:prstGeom prst="accentBorderCallout3">
            <a:avLst>
              <a:gd name="adj1" fmla="val 18750"/>
              <a:gd name="adj2" fmla="val -8333"/>
              <a:gd name="adj3" fmla="val 116711"/>
              <a:gd name="adj4" fmla="val -8292"/>
              <a:gd name="adj5" fmla="val 130041"/>
              <a:gd name="adj6" fmla="val -12312"/>
              <a:gd name="adj7" fmla="val 150404"/>
              <a:gd name="adj8" fmla="val -555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CL" sz="1153" dirty="0">
              <a:solidFill>
                <a:srgbClr val="FF0000"/>
              </a:solidFill>
            </a:endParaRPr>
          </a:p>
          <a:p>
            <a:pPr algn="just"/>
            <a:r>
              <a:rPr lang="es-CL" sz="1153" dirty="0">
                <a:solidFill>
                  <a:srgbClr val="FF0000"/>
                </a:solidFill>
              </a:rPr>
              <a:t>Gastos de Operación se refiere a todos los gastos para poner en marcha la iniciativa (Alimentación, Transporte, Publicidad, Implementación, Gastos Generales)</a:t>
            </a:r>
          </a:p>
          <a:p>
            <a:pPr algn="just"/>
            <a:endParaRPr lang="es-CL" sz="1153" dirty="0">
              <a:solidFill>
                <a:srgbClr val="FF0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703B7C-E0D8-40B9-B636-0D749BBE6ADC}"/>
              </a:ext>
            </a:extLst>
          </p:cNvPr>
          <p:cNvSpPr txBox="1"/>
          <p:nvPr/>
        </p:nvSpPr>
        <p:spPr>
          <a:xfrm>
            <a:off x="9160218" y="5406078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200.000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89DB4DB-83B8-416B-B13F-A0F7483E84D8}"/>
              </a:ext>
            </a:extLst>
          </p:cNvPr>
          <p:cNvSpPr txBox="1"/>
          <p:nvPr/>
        </p:nvSpPr>
        <p:spPr>
          <a:xfrm>
            <a:off x="9160218" y="6081769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1.100.000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B1DFD6-666B-44CD-86DD-491FD43FA089}"/>
              </a:ext>
            </a:extLst>
          </p:cNvPr>
          <p:cNvSpPr txBox="1"/>
          <p:nvPr/>
        </p:nvSpPr>
        <p:spPr>
          <a:xfrm>
            <a:off x="9160218" y="6660436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2.900.000</a:t>
            </a:r>
          </a:p>
        </p:txBody>
      </p:sp>
    </p:spTree>
    <p:extLst>
      <p:ext uri="{BB962C8B-B14F-4D97-AF65-F5344CB8AC3E}">
        <p14:creationId xmlns:p14="http://schemas.microsoft.com/office/powerpoint/2010/main" val="24592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0" grpId="0" animBg="1"/>
      <p:bldP spid="21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Texto&#10;&#10;Descripción generada automáticamente">
            <a:extLst>
              <a:ext uri="{FF2B5EF4-FFF2-40B4-BE49-F238E27FC236}">
                <a16:creationId xmlns:a16="http://schemas.microsoft.com/office/drawing/2014/main" id="{5F61C85D-B6D9-4F9C-9D2E-89C518B66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7441"/>
            <a:ext cx="12779375" cy="7760947"/>
          </a:xfrm>
          <a:prstGeom prst="rect">
            <a:avLst/>
          </a:prstGeom>
        </p:spPr>
      </p:pic>
      <p:sp>
        <p:nvSpPr>
          <p:cNvPr id="20" name="Título 2">
            <a:extLst>
              <a:ext uri="{FF2B5EF4-FFF2-40B4-BE49-F238E27FC236}">
                <a16:creationId xmlns:a16="http://schemas.microsoft.com/office/drawing/2014/main" id="{6302F0B3-15AC-4B9D-8E94-3992B82E53A2}"/>
              </a:ext>
            </a:extLst>
          </p:cNvPr>
          <p:cNvSpPr txBox="1">
            <a:spLocks/>
          </p:cNvSpPr>
          <p:nvPr/>
        </p:nvSpPr>
        <p:spPr>
          <a:xfrm>
            <a:off x="5171073" y="497900"/>
            <a:ext cx="7578738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bg1"/>
                </a:solidFill>
              </a:rPr>
              <a:t>TITULO III: </a:t>
            </a:r>
            <a:r>
              <a:rPr lang="es-ES" sz="2300" dirty="0">
                <a:solidFill>
                  <a:schemeClr val="bg1"/>
                </a:solidFill>
              </a:rPr>
              <a:t>RENDICIÓN DE FONDOS ENTREGADOS A TERCEROS PRIVADOS 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  <a:p>
            <a:endParaRPr lang="es-ES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1837036" y="2180545"/>
          <a:ext cx="9195159" cy="4721472"/>
        </p:xfrm>
        <a:graphic>
          <a:graphicData uri="http://schemas.openxmlformats.org/drawingml/2006/table">
            <a:tbl>
              <a:tblPr/>
              <a:tblGrid>
                <a:gridCol w="33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15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1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4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3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782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80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8376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495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4556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s-C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III.- DETALE DE TRANSFERENCIAS RECIBIDAS Y GASTOS RENDIDOS DEL PERÍODO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MONTOS EN $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b">
                        <a:tabLst>
                          <a:tab pos="714375" algn="l"/>
                        </a:tabLst>
                      </a:pP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668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RECURSOS DISPONIBLES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pendiente por rendir del período anterior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82"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685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recibidas en el período de la rendición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82"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Transferencias a rendir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 + b) = c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82">
                <a:tc>
                  <a:txBody>
                    <a:bodyPr/>
                    <a:lstStyle/>
                    <a:p>
                      <a:pPr algn="r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8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RENDICIÓN DE CUENTA DEL PERÍODO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rendidos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tabLst/>
                      </a:pP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+ e + f =</a:t>
                      </a: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9390" marR="9390" marT="9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447"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6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837">
                <a:tc>
                  <a:txBody>
                    <a:bodyPr/>
                    <a:lstStyle/>
                    <a:p>
                      <a:pPr algn="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PENDIENTE POR RENDIR PARA EL PERÍODO SIGUIENTE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 - g 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076649" y="1431752"/>
            <a:ext cx="65316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16" b="1" dirty="0"/>
              <a:t>APARTADO III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160218" y="2959287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160218" y="3583279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4.000.000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160218" y="4167337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4.000.000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170202" y="5035935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900.000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9170202" y="5339758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200.000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154073" y="6077346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1.100.000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154072" y="6654538"/>
            <a:ext cx="108713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2.900.000</a:t>
            </a:r>
          </a:p>
        </p:txBody>
      </p:sp>
    </p:spTree>
    <p:extLst>
      <p:ext uri="{BB962C8B-B14F-4D97-AF65-F5344CB8AC3E}">
        <p14:creationId xmlns:p14="http://schemas.microsoft.com/office/powerpoint/2010/main" val="43687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Texto&#10;&#10;Descripción generada automáticamente">
            <a:extLst>
              <a:ext uri="{FF2B5EF4-FFF2-40B4-BE49-F238E27FC236}">
                <a16:creationId xmlns:a16="http://schemas.microsoft.com/office/drawing/2014/main" id="{345DAF17-A90F-4DB8-89F5-657EFDF74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076649" y="1431752"/>
            <a:ext cx="65316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16" b="1" dirty="0"/>
              <a:t>APARTADO IV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93173" y="3560537"/>
            <a:ext cx="2306278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Rodrigo Álvarez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393173" y="3886056"/>
            <a:ext cx="2306278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1-9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374075" y="4153804"/>
            <a:ext cx="2306278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Representante Legal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74075" y="4616430"/>
            <a:ext cx="2306278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Dirección</a:t>
            </a:r>
          </a:p>
        </p:txBody>
      </p:sp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1086209" y="2806382"/>
          <a:ext cx="10928648" cy="3721619"/>
        </p:xfrm>
        <a:graphic>
          <a:graphicData uri="http://schemas.openxmlformats.org/drawingml/2006/table">
            <a:tbl>
              <a:tblPr/>
              <a:tblGrid>
                <a:gridCol w="39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7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4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7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9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5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99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754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895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4868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IV.-  DATOS DE LOS  FUNCIONARIOS Y/O</a:t>
                      </a:r>
                      <a:r>
                        <a:rPr lang="es-CL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RESPONSABLES QUE PARTIPARON EN EL PROCESO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68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0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(preparación-privado)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0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0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 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 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822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60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0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84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Firma y nombre del responsable de la Rendición</a:t>
                      </a: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07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07">
                <a:tc gridSpan="10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0" marR="9390" marT="9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Llamada con línea 1 17"/>
          <p:cNvSpPr/>
          <p:nvPr/>
        </p:nvSpPr>
        <p:spPr>
          <a:xfrm>
            <a:off x="5597902" y="3226139"/>
            <a:ext cx="3490224" cy="398593"/>
          </a:xfrm>
          <a:prstGeom prst="borderCallout1">
            <a:avLst>
              <a:gd name="adj1" fmla="val 18750"/>
              <a:gd name="adj2" fmla="val -8333"/>
              <a:gd name="adj3" fmla="val 114588"/>
              <a:gd name="adj4" fmla="val -315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153" b="1" dirty="0">
                <a:solidFill>
                  <a:srgbClr val="FF0000"/>
                </a:solidFill>
              </a:rPr>
              <a:t>Incluir el nombre y firma del representante legal.</a:t>
            </a: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7F4EEFD-4F12-4158-B1DE-5B53AE5D3354}"/>
              </a:ext>
            </a:extLst>
          </p:cNvPr>
          <p:cNvSpPr txBox="1">
            <a:spLocks/>
          </p:cNvSpPr>
          <p:nvPr/>
        </p:nvSpPr>
        <p:spPr>
          <a:xfrm>
            <a:off x="5171073" y="497900"/>
            <a:ext cx="7578738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bg1"/>
                </a:solidFill>
              </a:rPr>
              <a:t>TITULO III: </a:t>
            </a:r>
            <a:r>
              <a:rPr lang="es-ES" sz="2300" dirty="0">
                <a:solidFill>
                  <a:schemeClr val="bg1"/>
                </a:solidFill>
              </a:rPr>
              <a:t>RENDICIÓN DE FONDOS ENTREGADOS A TERCEROS PRIVADOS  </a:t>
            </a:r>
          </a:p>
        </p:txBody>
      </p:sp>
    </p:spTree>
    <p:extLst>
      <p:ext uri="{BB962C8B-B14F-4D97-AF65-F5344CB8AC3E}">
        <p14:creationId xmlns:p14="http://schemas.microsoft.com/office/powerpoint/2010/main" val="8287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/>
      <p:bldP spid="1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D9A2A9D7-068C-4CAE-A18C-AECB446CD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97D2022E-BE5C-470F-AC04-121CF38829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45265"/>
              </p:ext>
            </p:extLst>
          </p:nvPr>
        </p:nvGraphicFramePr>
        <p:xfrm>
          <a:off x="605926" y="1432220"/>
          <a:ext cx="5389925" cy="6136874"/>
        </p:xfrm>
        <a:graphic>
          <a:graphicData uri="http://schemas.openxmlformats.org/drawingml/2006/table">
            <a:tbl>
              <a:tblPr/>
              <a:tblGrid>
                <a:gridCol w="2689406">
                  <a:extLst>
                    <a:ext uri="{9D8B030D-6E8A-4147-A177-3AD203B41FA5}">
                      <a16:colId xmlns:a16="http://schemas.microsoft.com/office/drawing/2014/main" val="3001301493"/>
                    </a:ext>
                  </a:extLst>
                </a:gridCol>
                <a:gridCol w="2700519">
                  <a:extLst>
                    <a:ext uri="{9D8B030D-6E8A-4147-A177-3AD203B41FA5}">
                      <a16:colId xmlns:a16="http://schemas.microsoft.com/office/drawing/2014/main" val="1101175047"/>
                    </a:ext>
                  </a:extLst>
                </a:gridCol>
              </a:tblGrid>
              <a:tr h="12840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FONDO F.N.D.R DE CULTURA, DEPORTE, SEGURIDAD CIUDADANA Y SOCIAL DE LA REGION DEL LIBERTADOR GENERAL BERNARDO O’HIGGINS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3668"/>
                  </a:ext>
                </a:extLst>
              </a:tr>
              <a:tr h="3625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COMPROBANTE DE INGRESO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12307"/>
                  </a:ext>
                </a:extLst>
              </a:tr>
              <a:tr h="7741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INGRESOS DE RECURSOS A LA ORGANIZACIÓN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CUENTA DE LA ORGANIZACIÓN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302281"/>
                  </a:ext>
                </a:extLst>
              </a:tr>
              <a:tr h="1038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218384"/>
                  </a:ext>
                </a:extLst>
              </a:tr>
              <a:tr h="377654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116554"/>
                  </a:ext>
                </a:extLst>
              </a:tr>
              <a:tr h="396536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355342"/>
                  </a:ext>
                </a:extLst>
              </a:tr>
              <a:tr h="3323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(COPIA O PEGAR EL DOCUMENTO)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465535"/>
                  </a:ext>
                </a:extLst>
              </a:tr>
              <a:tr h="6646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*ADJUNTAR DOCUMENTO DE RESPALDO DEL INGRESO DE RECURSOS A LA ORGANIZACIÓN/INSTITUCIÓN (FOTOCOPIA DE LIBRETA BANCARIA O CARTOLA HISTORICA).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92807"/>
                  </a:ext>
                </a:extLst>
              </a:tr>
              <a:tr h="906370">
                <a:tc gridSpan="2">
                  <a:txBody>
                    <a:bodyPr/>
                    <a:lstStyle/>
                    <a:p>
                      <a:pPr algn="ctr" fontAlgn="ctr"/>
                      <a:br>
                        <a:rPr lang="es-ES" sz="10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0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FONDO F.N.D.R DE CULTURA, DEPORTE, SEGURIDAD CIUDADANA Y SOCIAL DE LA REGION DEL LIBERTADOR GENERAL BERNARDO O’HIGGINS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880403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8D968B10-73CD-480C-9027-C5B0C93D9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75204"/>
              </p:ext>
            </p:extLst>
          </p:nvPr>
        </p:nvGraphicFramePr>
        <p:xfrm>
          <a:off x="6783525" y="1565293"/>
          <a:ext cx="5678442" cy="6003801"/>
        </p:xfrm>
        <a:graphic>
          <a:graphicData uri="http://schemas.openxmlformats.org/drawingml/2006/table">
            <a:tbl>
              <a:tblPr/>
              <a:tblGrid>
                <a:gridCol w="5678442">
                  <a:extLst>
                    <a:ext uri="{9D8B030D-6E8A-4147-A177-3AD203B41FA5}">
                      <a16:colId xmlns:a16="http://schemas.microsoft.com/office/drawing/2014/main" val="150432735"/>
                    </a:ext>
                  </a:extLst>
                </a:gridCol>
              </a:tblGrid>
              <a:tr h="2295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700" b="1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FONDO F.N.D.R DE CULTURA, DEPORTE, SEGURIDAD CIUDADANA Y SOCIAL DE LA REGION DEL LIBERTADOR GENERAL BERNARDO O’HIGGINS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49393"/>
                  </a:ext>
                </a:extLst>
              </a:tr>
              <a:tr h="5217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FORMATO INSTRUCTIVO GENERAL</a:t>
                      </a:r>
                      <a:br>
                        <a:rPr lang="es-E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DECLARACION JURADA SIMPLE</a:t>
                      </a:r>
                      <a:endParaRPr lang="es-E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71083"/>
                  </a:ext>
                </a:extLst>
              </a:tr>
              <a:tr h="12729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Yo,……………………………………………………………………………………………………...............................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N°….…………………… representante legal de la organización ............................................................................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…………………………………………………………………………………..............................................................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N° ………………………............, Certifico haber recibido de parte del Gobierno Regional, la suma de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……………………………….. de fecha ……………………. con cargo al proyecto FNDR 6% Cultura, Deporte,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 y Social, denominado: ..................................................................................................................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020151"/>
                  </a:ext>
                </a:extLst>
              </a:tr>
              <a:tr h="20826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Yo,……………………………………………………………………………………………………...............................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N°….…………………… representante legal de la organización ............................................................................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…………………………………………………………………………………..............................................................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N° ………………………............, Certifico haber recibido de parte del Gobierno Regional, la suma de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……………………………….. de fecha ……………………. con cargo al proyecto FNDR 6% Cultura, Deporte,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 y Social, denominado: ..................................................................................................................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836669"/>
                  </a:ext>
                </a:extLst>
              </a:tr>
              <a:tr h="10944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Yo,……………………………………………………………………………………………………...............................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N°….…………………… representante legal de la organización ............................................................................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…………………………………………………………………………………..............................................................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N° ………………………............, Certifico haber recibido de parte del Gobierno Regional, la suma de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……………………………….. de fecha ……………………. con cargo al proyecto FNDR 6% Cultura, Deporte, 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 y Social, denominado: ..................................................................................................................</a:t>
                      </a: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..................................................................................................................................................................................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742936"/>
                  </a:ext>
                </a:extLst>
              </a:tr>
            </a:tbl>
          </a:graphicData>
        </a:graphic>
      </p:graphicFrame>
      <p:sp>
        <p:nvSpPr>
          <p:cNvPr id="16" name="Título 2">
            <a:extLst>
              <a:ext uri="{FF2B5EF4-FFF2-40B4-BE49-F238E27FC236}">
                <a16:creationId xmlns:a16="http://schemas.microsoft.com/office/drawing/2014/main" id="{5DD47AEE-E52B-44DF-819F-89C410EB32C1}"/>
              </a:ext>
            </a:extLst>
          </p:cNvPr>
          <p:cNvSpPr txBox="1">
            <a:spLocks/>
          </p:cNvSpPr>
          <p:nvPr/>
        </p:nvSpPr>
        <p:spPr>
          <a:xfrm>
            <a:off x="7389449" y="438269"/>
            <a:ext cx="5389925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bg1"/>
                </a:solidFill>
              </a:rPr>
              <a:t>COMPROBANTE DE DEPOSITO </a:t>
            </a:r>
            <a:endParaRPr lang="es-E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E0306356-C849-4E5C-8F73-0FEE2F45A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AB73976-FFA2-4197-8233-C6F6A5DD1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159" y="1612548"/>
            <a:ext cx="11681887" cy="431976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1.-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DOCUMENTOS TRIBUTARIOS: 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FACTURAS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BOLETAS DE VENTA Y SERVICIOS ( CON DETALLE DE PRODUCTOS Y MONTOS)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BOLETAS DE HONORARIOS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2.- MEDIOS DE VERIFICACIÓN: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Fotografías de la publicidad ( material grafico)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Grabaciones de publicidad radial y/o  audiovisual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Fotografías que avalen la adquisición de la compra y/o servicio adquirido de cada ítem del cuadro presupuestario( ejemplos: clases, presentaciones, implementos, equipamiento, transporte, viajes, alojamiento, amplificación, iluminación, otros)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Listas de asistencia a las actividades propuestas dentro de la iniciativa financiada y/o listas de trazabilidad control COVID.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Actas de entrega materiales, insumos, equipamiento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Otros ( ejemplos: encuestas de satisfacción, grabaciones, cuadros comparativos  de resultados esperados y obtenidos) </a:t>
            </a:r>
          </a:p>
          <a:p>
            <a:pPr marL="778760" lvl="1" indent="-299523">
              <a:buFont typeface="Arial" panose="020B0604020202020204" pitchFamily="34" charset="0"/>
              <a:buChar char="•"/>
            </a:pPr>
            <a:endParaRPr lang="es-ES" sz="1600" dirty="0">
              <a:latin typeface="+mj-lt"/>
              <a:cs typeface="Arial" panose="020B0604020202020204" pitchFamily="34" charset="0"/>
            </a:endParaRPr>
          </a:p>
          <a:p>
            <a:pPr lvl="1"/>
            <a:endParaRPr lang="es-ES" sz="1600" dirty="0">
              <a:latin typeface="+mj-lt"/>
              <a:cs typeface="Arial" panose="020B0604020202020204" pitchFamily="34" charset="0"/>
            </a:endParaRPr>
          </a:p>
          <a:p>
            <a:pPr marL="778760" lvl="1" indent="-299523">
              <a:buFont typeface="Arial" panose="020B0604020202020204" pitchFamily="34" charset="0"/>
              <a:buChar char="•"/>
            </a:pPr>
            <a:endParaRPr lang="es-ES" sz="1600" dirty="0">
              <a:latin typeface="+mj-lt"/>
              <a:cs typeface="Arial" panose="020B0604020202020204" pitchFamily="34" charset="0"/>
            </a:endParaRPr>
          </a:p>
          <a:p>
            <a:pPr marL="718856" lvl="1" indent="-239619">
              <a:buFont typeface="+mj-lt"/>
              <a:buAutoNum type="arabicPeriod"/>
            </a:pPr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778760" lvl="1" indent="-299523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562787-D004-4574-AAF3-A552FE4212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174D89-E4AF-4375-A3AF-C35A4F9F7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B25BD4B-6F70-4C9C-B637-146F4E0EB30A}"/>
              </a:ext>
            </a:extLst>
          </p:cNvPr>
          <p:cNvSpPr txBox="1">
            <a:spLocks/>
          </p:cNvSpPr>
          <p:nvPr/>
        </p:nvSpPr>
        <p:spPr>
          <a:xfrm>
            <a:off x="5171073" y="497900"/>
            <a:ext cx="7578738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</a:rPr>
              <a:t>DOCUMENTOS ADJUNTOS OBLIGATORIOS AL FORMULARIO DE RENDICIÓN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3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44E43FE6-6971-4BAC-B10E-F988F96A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F732CD2-AD06-4F96-9177-A6E337E76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219" y="1891010"/>
            <a:ext cx="11681887" cy="399355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PRESENCIAL: 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.- Carta u oficio conductor dirigida al gobernador (Pablo Silva Amaya) 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2.- Anillada, carpeta o archivador </a:t>
            </a:r>
          </a:p>
          <a:p>
            <a:pPr algn="just"/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3.- Enviar  por correo electrónico o entregar en un pendrive, al ejecutivo a cargo del proyecto, copia de su rendición escaneada, que           incluya  formularios en formato Excel y todos los documentos adjuntos.</a:t>
            </a:r>
          </a:p>
          <a:p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DIGITAL 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.- Todos los documentos de la rendición, deben ser escaneados y enviados a la siguiente dirección ( incluir carta u oficio conductor)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MAIL: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partes@goreohiggins.Cl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04AB55-3556-4339-9B8E-2B08E8DA2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FE0144-FDDA-4EED-931B-EBDBE4488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9BC8980A-BA5B-4297-A7FC-AB0A63BCD67C}"/>
              </a:ext>
            </a:extLst>
          </p:cNvPr>
          <p:cNvSpPr txBox="1">
            <a:spLocks/>
          </p:cNvSpPr>
          <p:nvPr/>
        </p:nvSpPr>
        <p:spPr>
          <a:xfrm>
            <a:off x="6768641" y="484130"/>
            <a:ext cx="6010733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 DE ENTREGAR LA RENDICION</a:t>
            </a:r>
          </a:p>
        </p:txBody>
      </p:sp>
    </p:spTree>
    <p:extLst>
      <p:ext uri="{BB962C8B-B14F-4D97-AF65-F5344CB8AC3E}">
        <p14:creationId xmlns:p14="http://schemas.microsoft.com/office/powerpoint/2010/main" val="159202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273DAB41-17D9-4EB2-B36B-E661502B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16</a:t>
            </a:fld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548640" y="1495313"/>
            <a:ext cx="544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BOLETA DE HONORARIOS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3" y="2042854"/>
            <a:ext cx="4449180" cy="35741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C07BAF-5C1C-4EF0-9AA9-FBE9BCE1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647" y="1704379"/>
            <a:ext cx="7236088" cy="4550986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0562D775-B3CE-45F8-98F8-107E983D563C}"/>
              </a:ext>
            </a:extLst>
          </p:cNvPr>
          <p:cNvSpPr txBox="1">
            <a:spLocks/>
          </p:cNvSpPr>
          <p:nvPr/>
        </p:nvSpPr>
        <p:spPr>
          <a:xfrm>
            <a:off x="9235440" y="484130"/>
            <a:ext cx="3543934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2F6D173D-C6FA-4BB6-99A1-91D893F643E8}"/>
              </a:ext>
            </a:extLst>
          </p:cNvPr>
          <p:cNvSpPr txBox="1">
            <a:spLocks/>
          </p:cNvSpPr>
          <p:nvPr/>
        </p:nvSpPr>
        <p:spPr>
          <a:xfrm>
            <a:off x="6348549" y="484130"/>
            <a:ext cx="6430825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BOLETAS DE HONORARIOS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A6661EC-4C17-4545-AC6B-E10C0E4BA6A9}"/>
              </a:ext>
            </a:extLst>
          </p:cNvPr>
          <p:cNvSpPr txBox="1"/>
          <p:nvPr/>
        </p:nvSpPr>
        <p:spPr>
          <a:xfrm>
            <a:off x="450890" y="3749040"/>
            <a:ext cx="280176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dirty="0"/>
              <a:t>MONITOR TALLER FORMATIVO PARKUR, FNDR 7% 2021</a:t>
            </a:r>
            <a:endParaRPr lang="es-CL" sz="9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86EDC0-5A31-4BBE-B88E-9D0575DE0462}"/>
              </a:ext>
            </a:extLst>
          </p:cNvPr>
          <p:cNvSpPr txBox="1"/>
          <p:nvPr/>
        </p:nvSpPr>
        <p:spPr>
          <a:xfrm>
            <a:off x="765257" y="3225475"/>
            <a:ext cx="191022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600" b="1" dirty="0"/>
              <a:t>AGRUPACION DEPORTIVA SOCIAL Y CULTURAL KTC</a:t>
            </a:r>
            <a:endParaRPr lang="es-CL" sz="6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9FF7D0-0197-4850-8010-FC305E486071}"/>
              </a:ext>
            </a:extLst>
          </p:cNvPr>
          <p:cNvSpPr txBox="1"/>
          <p:nvPr/>
        </p:nvSpPr>
        <p:spPr>
          <a:xfrm>
            <a:off x="922440" y="3394924"/>
            <a:ext cx="191022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600" b="1" dirty="0"/>
              <a:t>CALLEJON SIN SALIDA 666, RANCAGUA </a:t>
            </a:r>
            <a:endParaRPr lang="es-CL" sz="6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D2C87DD-63CA-488A-B794-D74857C0E116}"/>
              </a:ext>
            </a:extLst>
          </p:cNvPr>
          <p:cNvSpPr txBox="1"/>
          <p:nvPr/>
        </p:nvSpPr>
        <p:spPr>
          <a:xfrm>
            <a:off x="765256" y="2094096"/>
            <a:ext cx="23737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BENITO FUENTES PUENTES </a:t>
            </a:r>
            <a:endParaRPr lang="es-CL" sz="1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7C2710C-DE59-4D4D-BD44-769F690D976F}"/>
              </a:ext>
            </a:extLst>
          </p:cNvPr>
          <p:cNvSpPr txBox="1"/>
          <p:nvPr/>
        </p:nvSpPr>
        <p:spPr>
          <a:xfrm>
            <a:off x="765255" y="2301931"/>
            <a:ext cx="23737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 SERVICIOS DEPORTIVOS 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241032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9D5C5297-368E-44BB-A755-6594E8EC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904AB6-7CB1-4415-84A1-5A452DEB1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968" y="1651193"/>
            <a:ext cx="6779640" cy="5381291"/>
          </a:xfrm>
          <a:prstGeom prst="rect">
            <a:avLst/>
          </a:prstGeom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B1D688BE-7789-4707-A5F4-1C553FAFA134}"/>
              </a:ext>
            </a:extLst>
          </p:cNvPr>
          <p:cNvSpPr txBox="1">
            <a:spLocks/>
          </p:cNvSpPr>
          <p:nvPr/>
        </p:nvSpPr>
        <p:spPr>
          <a:xfrm>
            <a:off x="81281" y="1651193"/>
            <a:ext cx="5750559" cy="732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BOLETAS DE HONORARIOS  </a:t>
            </a:r>
          </a:p>
        </p:txBody>
      </p:sp>
      <p:pic>
        <p:nvPicPr>
          <p:cNvPr id="9" name="Gráfico 8" descr="Marca de verificación con relleno sólido">
            <a:extLst>
              <a:ext uri="{FF2B5EF4-FFF2-40B4-BE49-F238E27FC236}">
                <a16:creationId xmlns:a16="http://schemas.microsoft.com/office/drawing/2014/main" id="{B3AEE7E4-7F4F-43AA-8DAD-D4835D865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5655" y="4635946"/>
            <a:ext cx="1611313" cy="16113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1A3F766-2919-4627-9C35-99E9317CC0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942"/>
          <a:stretch/>
        </p:blipFill>
        <p:spPr>
          <a:xfrm>
            <a:off x="230579" y="2733441"/>
            <a:ext cx="5285623" cy="4406733"/>
          </a:xfrm>
          <a:prstGeom prst="rect">
            <a:avLst/>
          </a:prstGeom>
        </p:spPr>
      </p:pic>
      <p:pic>
        <p:nvPicPr>
          <p:cNvPr id="13" name="Gráfico 12" descr="Cerrar con relleno sólido">
            <a:extLst>
              <a:ext uri="{FF2B5EF4-FFF2-40B4-BE49-F238E27FC236}">
                <a16:creationId xmlns:a16="http://schemas.microsoft.com/office/drawing/2014/main" id="{EC076B45-A1A2-4737-BC98-24AB331B84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9308" y="54416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950FC4D0-BAA5-4D1D-BB08-D781F686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18</a:t>
            </a:fld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548639" y="1495313"/>
            <a:ext cx="544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BOLETA DE HONORARIOS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3" y="1930103"/>
            <a:ext cx="4842477" cy="43501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858AF1-5DC8-4E67-83E1-2097F4182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64" y="1962990"/>
            <a:ext cx="5941192" cy="3734599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9ABF75F0-8AAE-4310-AD17-E3F33C3B1356}"/>
              </a:ext>
            </a:extLst>
          </p:cNvPr>
          <p:cNvSpPr txBox="1">
            <a:spLocks/>
          </p:cNvSpPr>
          <p:nvPr/>
        </p:nvSpPr>
        <p:spPr>
          <a:xfrm>
            <a:off x="6348549" y="484130"/>
            <a:ext cx="6430825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BOLETAS DE HONORARIOS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6C7678-B0C2-4423-89F5-615D03EAEDC4}"/>
              </a:ext>
            </a:extLst>
          </p:cNvPr>
          <p:cNvSpPr txBox="1"/>
          <p:nvPr/>
        </p:nvSpPr>
        <p:spPr>
          <a:xfrm>
            <a:off x="812556" y="3779144"/>
            <a:ext cx="280176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900" dirty="0"/>
              <a:t>MONITOR TALLER FORMATIVO PARKUR, FNDR 7% 2021</a:t>
            </a:r>
            <a:endParaRPr lang="es-CL" sz="9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43D19B6-E5AA-4CA9-B714-5D4741784954}"/>
              </a:ext>
            </a:extLst>
          </p:cNvPr>
          <p:cNvSpPr txBox="1"/>
          <p:nvPr/>
        </p:nvSpPr>
        <p:spPr>
          <a:xfrm>
            <a:off x="1099110" y="3225475"/>
            <a:ext cx="1969345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600" b="1" dirty="0"/>
              <a:t>AGRUPACION DEPORTIVA. CULTURA LOS MAS MEJORES </a:t>
            </a:r>
            <a:endParaRPr lang="es-CL" sz="6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8B2EF0-8366-4713-A839-7F7B2D5937E5}"/>
              </a:ext>
            </a:extLst>
          </p:cNvPr>
          <p:cNvSpPr txBox="1"/>
          <p:nvPr/>
        </p:nvSpPr>
        <p:spPr>
          <a:xfrm>
            <a:off x="1230770" y="3368951"/>
            <a:ext cx="191022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600" b="1" dirty="0"/>
              <a:t>CALLEJON SIN SALIDA 666, RANCAGUA </a:t>
            </a:r>
            <a:endParaRPr lang="es-CL" sz="6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A93A0D-7C0D-4DDE-9DEA-D21145296CB6}"/>
              </a:ext>
            </a:extLst>
          </p:cNvPr>
          <p:cNvSpPr txBox="1"/>
          <p:nvPr/>
        </p:nvSpPr>
        <p:spPr>
          <a:xfrm>
            <a:off x="1026571" y="2012045"/>
            <a:ext cx="23737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BENITO FUENTES PUENTES </a:t>
            </a:r>
            <a:endParaRPr lang="es-CL" sz="1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B51687D-15DF-4073-95DB-B4AD058A8177}"/>
              </a:ext>
            </a:extLst>
          </p:cNvPr>
          <p:cNvSpPr txBox="1"/>
          <p:nvPr/>
        </p:nvSpPr>
        <p:spPr>
          <a:xfrm>
            <a:off x="1026570" y="2219880"/>
            <a:ext cx="237372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/>
              <a:t> SERVICIOS DEPORTIVOS </a:t>
            </a:r>
            <a:endParaRPr lang="es-CL" sz="1000" b="1" dirty="0"/>
          </a:p>
        </p:txBody>
      </p:sp>
    </p:spTree>
    <p:extLst>
      <p:ext uri="{BB962C8B-B14F-4D97-AF65-F5344CB8AC3E}">
        <p14:creationId xmlns:p14="http://schemas.microsoft.com/office/powerpoint/2010/main" val="1093015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950FC4D0-BAA5-4D1D-BB08-D781F686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19</a:t>
            </a:fld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548639" y="1495313"/>
            <a:ext cx="544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CONSULTA DE BOLETAS POR TERCEROS</a:t>
            </a:r>
            <a:endParaRPr lang="es-CL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ABF75F0-8AAE-4310-AD17-E3F33C3B1356}"/>
              </a:ext>
            </a:extLst>
          </p:cNvPr>
          <p:cNvSpPr txBox="1">
            <a:spLocks/>
          </p:cNvSpPr>
          <p:nvPr/>
        </p:nvSpPr>
        <p:spPr>
          <a:xfrm>
            <a:off x="6348549" y="484130"/>
            <a:ext cx="6430825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BOLETAS DE HONORARIOS - SII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725" t="24749" r="24313" b="28327"/>
          <a:stretch/>
        </p:blipFill>
        <p:spPr>
          <a:xfrm>
            <a:off x="180488" y="2001846"/>
            <a:ext cx="5811520" cy="47060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2375" t="22770" r="25267" b="28609"/>
          <a:stretch/>
        </p:blipFill>
        <p:spPr>
          <a:xfrm>
            <a:off x="6642961" y="2001846"/>
            <a:ext cx="5842000" cy="47060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195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78AF6EF-3DF2-4BBE-83AD-0F275D347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8"/>
            <a:ext cx="12779375" cy="77609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576" y="3297075"/>
            <a:ext cx="11835697" cy="1540847"/>
          </a:xfrm>
        </p:spPr>
        <p:txBody>
          <a:bodyPr>
            <a:noAutofit/>
          </a:bodyPr>
          <a:lstStyle/>
          <a:p>
            <a:pPr algn="ctr"/>
            <a:r>
              <a:rPr lang="es-ES" sz="4000" dirty="0"/>
              <a:t>RENDICION DE CUENTAS INICIATIVAS </a:t>
            </a:r>
            <a:br>
              <a:rPr lang="es-ES" sz="4000" dirty="0"/>
            </a:br>
            <a:r>
              <a:rPr lang="es-ES" sz="4000" dirty="0"/>
              <a:t>FNDR 7%</a:t>
            </a: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  <p:sp>
        <p:nvSpPr>
          <p:cNvPr id="4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1804517" y="6171420"/>
            <a:ext cx="8637520" cy="256452"/>
          </a:xfrm>
        </p:spPr>
        <p:txBody>
          <a:bodyPr>
            <a:noAutofit/>
          </a:bodyPr>
          <a:lstStyle/>
          <a:p>
            <a:r>
              <a:rPr lang="es-CL" b="1" dirty="0"/>
              <a:t>DIVISION DE DESARROLLO HUMANO Y SOCIAL </a:t>
            </a:r>
          </a:p>
        </p:txBody>
      </p:sp>
    </p:spTree>
    <p:extLst>
      <p:ext uri="{BB962C8B-B14F-4D97-AF65-F5344CB8AC3E}">
        <p14:creationId xmlns:p14="http://schemas.microsoft.com/office/powerpoint/2010/main" val="1517276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4897D59-97D4-443E-8385-6442739FB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77"/>
            <a:ext cx="12779375" cy="77609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B6491F7-1632-4EB2-823D-B6107675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65" y="1520268"/>
            <a:ext cx="6850982" cy="60790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ítulo 2">
            <a:extLst>
              <a:ext uri="{FF2B5EF4-FFF2-40B4-BE49-F238E27FC236}">
                <a16:creationId xmlns:a16="http://schemas.microsoft.com/office/drawing/2014/main" id="{5C7447D1-D5E4-4703-B926-558664D4B954}"/>
              </a:ext>
            </a:extLst>
          </p:cNvPr>
          <p:cNvSpPr txBox="1">
            <a:spLocks/>
          </p:cNvSpPr>
          <p:nvPr/>
        </p:nvSpPr>
        <p:spPr>
          <a:xfrm>
            <a:off x="6819901" y="484130"/>
            <a:ext cx="5959474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FACTURAS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5D65A6-2AA9-48D4-90E0-77E60BF7226E}"/>
              </a:ext>
            </a:extLst>
          </p:cNvPr>
          <p:cNvSpPr txBox="1"/>
          <p:nvPr/>
        </p:nvSpPr>
        <p:spPr>
          <a:xfrm>
            <a:off x="9222428" y="4667712"/>
            <a:ext cx="2801761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FACTURA DEBE INDICAR FONDO DE FINANCIAMIENTO, NOMBRE DEL PROYECTO</a:t>
            </a:r>
            <a:endParaRPr lang="es-CL" sz="1600" dirty="0">
              <a:solidFill>
                <a:srgbClr val="FF0000"/>
              </a:solidFill>
            </a:endParaRP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8C87D9A-7C26-4D56-AA7D-F2A72AD1BBFA}"/>
              </a:ext>
            </a:extLst>
          </p:cNvPr>
          <p:cNvCxnSpPr/>
          <p:nvPr/>
        </p:nvCxnSpPr>
        <p:spPr>
          <a:xfrm flipH="1" flipV="1">
            <a:off x="4998486" y="5267978"/>
            <a:ext cx="4223942" cy="55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574800" y="5427589"/>
            <a:ext cx="1016000" cy="142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>
                <a:solidFill>
                  <a:schemeClr val="tx1"/>
                </a:solidFill>
              </a:rPr>
              <a:t>contado</a:t>
            </a:r>
          </a:p>
        </p:txBody>
      </p:sp>
    </p:spTree>
    <p:extLst>
      <p:ext uri="{BB962C8B-B14F-4D97-AF65-F5344CB8AC3E}">
        <p14:creationId xmlns:p14="http://schemas.microsoft.com/office/powerpoint/2010/main" val="58011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480EC94-389C-4494-BD28-71BEA866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CB3E9F9-0B7F-4CCC-8AB4-80AB2A98F8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2" t="16664" r="28118" b="1303"/>
          <a:stretch/>
        </p:blipFill>
        <p:spPr>
          <a:xfrm>
            <a:off x="569495" y="1426693"/>
            <a:ext cx="8610599" cy="6191064"/>
          </a:xfrm>
          <a:prstGeom prst="rect">
            <a:avLst/>
          </a:prstGeom>
        </p:spPr>
      </p:pic>
      <p:sp>
        <p:nvSpPr>
          <p:cNvPr id="13" name="Título 2">
            <a:extLst>
              <a:ext uri="{FF2B5EF4-FFF2-40B4-BE49-F238E27FC236}">
                <a16:creationId xmlns:a16="http://schemas.microsoft.com/office/drawing/2014/main" id="{BB63C371-3CC1-4F81-A8A9-AA2A579D867E}"/>
              </a:ext>
            </a:extLst>
          </p:cNvPr>
          <p:cNvSpPr txBox="1">
            <a:spLocks/>
          </p:cNvSpPr>
          <p:nvPr/>
        </p:nvSpPr>
        <p:spPr>
          <a:xfrm>
            <a:off x="6819901" y="484130"/>
            <a:ext cx="5959474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FACTURAS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F53CF27-FB88-461F-BDE2-D5F5D498211E}"/>
              </a:ext>
            </a:extLst>
          </p:cNvPr>
          <p:cNvSpPr txBox="1"/>
          <p:nvPr/>
        </p:nvSpPr>
        <p:spPr>
          <a:xfrm>
            <a:off x="9397804" y="3414791"/>
            <a:ext cx="280176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rgbClr val="FF0000"/>
                </a:solidFill>
              </a:rPr>
              <a:t>FACTURA DEBE INDICAR FONDO DE FINANCIAMIENTO, NOMBRE DEL PROYECTO</a:t>
            </a:r>
            <a:endParaRPr lang="es-CL" sz="1600" dirty="0">
              <a:solidFill>
                <a:srgbClr val="FF0000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F36F99DE-DE65-4EB2-B84E-363445150DC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969044" y="3830290"/>
            <a:ext cx="4428760" cy="1259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8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F85B02EA-9D85-43A0-A551-98126D32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22</a:t>
            </a:fld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31" y="1690737"/>
            <a:ext cx="3442090" cy="56834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136978-43CC-4CD3-ADB2-6815AD87D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75" y="2027338"/>
            <a:ext cx="4555843" cy="4200742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4CF53FD0-F815-4E30-B28B-5B3A02E95A2D}"/>
              </a:ext>
            </a:extLst>
          </p:cNvPr>
          <p:cNvSpPr txBox="1">
            <a:spLocks/>
          </p:cNvSpPr>
          <p:nvPr/>
        </p:nvSpPr>
        <p:spPr>
          <a:xfrm>
            <a:off x="6819901" y="484130"/>
            <a:ext cx="5959474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EJEMPLOS BOLETAS DE COMPRA  </a:t>
            </a:r>
          </a:p>
        </p:txBody>
      </p:sp>
    </p:spTree>
    <p:extLst>
      <p:ext uri="{BB962C8B-B14F-4D97-AF65-F5344CB8AC3E}">
        <p14:creationId xmlns:p14="http://schemas.microsoft.com/office/powerpoint/2010/main" val="2001676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950FC4D0-BAA5-4D1D-BB08-D781F686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018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23</a:t>
            </a:fld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203199" y="1576372"/>
            <a:ext cx="544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REVISION DE FACTURAS – </a:t>
            </a:r>
          </a:p>
          <a:p>
            <a:r>
              <a:rPr lang="es-CL" b="1" dirty="0"/>
              <a:t>VERIFICAR CONTENIDO DE UN DOCUMENTO EMITIDO</a:t>
            </a:r>
            <a:r>
              <a:rPr lang="es-CL" dirty="0"/>
              <a:t>  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ABF75F0-8AAE-4310-AD17-E3F33C3B1356}"/>
              </a:ext>
            </a:extLst>
          </p:cNvPr>
          <p:cNvSpPr txBox="1">
            <a:spLocks/>
          </p:cNvSpPr>
          <p:nvPr/>
        </p:nvSpPr>
        <p:spPr>
          <a:xfrm>
            <a:off x="6348549" y="484130"/>
            <a:ext cx="6430825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400" noProof="0" dirty="0">
                <a:solidFill>
                  <a:schemeClr val="bg1"/>
                </a:solidFill>
              </a:rPr>
              <a:t>FACTURAS 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  <a:r>
              <a:rPr kumimoji="0" lang="es-ES" sz="24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SII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4169" t="4820" r="22723" b="24086"/>
          <a:stretch/>
        </p:blipFill>
        <p:spPr>
          <a:xfrm>
            <a:off x="6583111" y="2399006"/>
            <a:ext cx="5961699" cy="44891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5123" t="20791" r="24870" b="35252"/>
          <a:stretch/>
        </p:blipFill>
        <p:spPr>
          <a:xfrm>
            <a:off x="203199" y="2399006"/>
            <a:ext cx="6276795" cy="448912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7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D35CC937-4F68-412F-8173-AA415D1A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1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24</a:t>
            </a:fld>
            <a:endParaRPr lang="es-CL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C7D11AC3-F767-476B-87ED-F657DEC4B931}"/>
              </a:ext>
            </a:extLst>
          </p:cNvPr>
          <p:cNvSpPr txBox="1">
            <a:spLocks/>
          </p:cNvSpPr>
          <p:nvPr/>
        </p:nvSpPr>
        <p:spPr>
          <a:xfrm>
            <a:off x="6016752" y="711316"/>
            <a:ext cx="6762622" cy="916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LISTADO DE ASISTENCIA FORMATO RECIBO CONFORME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17C934-F046-40E8-A29A-AF18AECBB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94" t="22792" r="29374" b="3533"/>
          <a:stretch/>
        </p:blipFill>
        <p:spPr>
          <a:xfrm>
            <a:off x="383197" y="1890589"/>
            <a:ext cx="5550243" cy="54649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E01DCE-43FC-4CCD-9FDB-FFE9FBFA36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44" t="24388" r="33621" b="3867"/>
          <a:stretch/>
        </p:blipFill>
        <p:spPr>
          <a:xfrm>
            <a:off x="6807200" y="1890589"/>
            <a:ext cx="5323840" cy="54649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0043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828C76FE-8C19-4BD3-A201-C6E9252E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779375" cy="7760947"/>
          </a:xfrm>
          <a:prstGeom prst="rect">
            <a:avLst/>
          </a:prstGeom>
        </p:spPr>
      </p:pic>
      <p:sp>
        <p:nvSpPr>
          <p:cNvPr id="5" name="Título 2">
            <a:extLst>
              <a:ext uri="{FF2B5EF4-FFF2-40B4-BE49-F238E27FC236}">
                <a16:creationId xmlns:a16="http://schemas.microsoft.com/office/drawing/2014/main" id="{90C75957-1E1B-483A-8E61-2615370370B9}"/>
              </a:ext>
            </a:extLst>
          </p:cNvPr>
          <p:cNvSpPr txBox="1">
            <a:spLocks/>
          </p:cNvSpPr>
          <p:nvPr/>
        </p:nvSpPr>
        <p:spPr>
          <a:xfrm>
            <a:off x="-1" y="1921137"/>
            <a:ext cx="5219115" cy="916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SOLICITUD DE MODIFICACIÓN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1165" t="15279" r="30992" b="9387"/>
          <a:stretch/>
        </p:blipFill>
        <p:spPr>
          <a:xfrm>
            <a:off x="5515240" y="193523"/>
            <a:ext cx="6778360" cy="75900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1451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D35CC937-4F68-412F-8173-AA415D1A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13"/>
            <a:ext cx="12779375" cy="7760947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9345-984C-4C5C-A36A-6E3C143145C1}" type="slidenum">
              <a:rPr lang="es-CL" smtClean="0"/>
              <a:t>26</a:t>
            </a:fld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1" y="1727200"/>
            <a:ext cx="2519680" cy="30175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24" y="1727200"/>
            <a:ext cx="2440703" cy="29561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123" y="1727200"/>
            <a:ext cx="3022479" cy="23774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749" y="1727200"/>
            <a:ext cx="2560573" cy="290659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06400" y="4886960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Informe Resumen 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90C75957-1E1B-483A-8E61-2615370370B9}"/>
              </a:ext>
            </a:extLst>
          </p:cNvPr>
          <p:cNvSpPr txBox="1">
            <a:spLocks/>
          </p:cNvSpPr>
          <p:nvPr/>
        </p:nvSpPr>
        <p:spPr>
          <a:xfrm>
            <a:off x="7560259" y="409099"/>
            <a:ext cx="5219115" cy="916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58474" rtl="0" eaLnBrk="1" fontAlgn="auto" latinLnBrk="0" hangingPunct="1">
              <a:lnSpc>
                <a:spcPct val="90000"/>
              </a:lnSpc>
              <a:spcBef>
                <a:spcPts val="104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400" noProof="0" dirty="0">
                <a:solidFill>
                  <a:schemeClr val="bg1"/>
                </a:solidFill>
              </a:rPr>
              <a:t>RENDICION COMPLETA </a:t>
            </a: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865123" y="4886960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Detalle de Rendición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060324" y="4886960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Titulo III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73749" y="4886960"/>
            <a:ext cx="287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Comprobante de Ingreso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243941" y="4779238"/>
            <a:ext cx="60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 +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304707" y="4779238"/>
            <a:ext cx="60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 + 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734128" y="4779238"/>
            <a:ext cx="60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 +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72721" y="5411974"/>
            <a:ext cx="126179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SE COMPLEMENTA CON DOCUMENTOS TRIBUTARIOS Y VERIFICADORES  …..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BOLETAS DE HONORARIOS (CON SU RESPECTIVO INFORME Y LISTADO DE ASISTENCIA)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BOLETAS ELECTRONICAS Y FACTURAS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FOTOGRAFIAS COMO MEDIOS VERIFICADORES DE ACTIVIDADES, ADQUISICIONES Y PUBLICIDAD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LOS MONTOS NO EJECUTADOS O DIFERENCIA DEBEN SER </a:t>
            </a:r>
            <a:r>
              <a:rPr lang="es-CL" b="1" dirty="0"/>
              <a:t>Transferidos o</a:t>
            </a:r>
            <a:r>
              <a:rPr lang="es-CL" dirty="0"/>
              <a:t> </a:t>
            </a:r>
            <a:r>
              <a:rPr lang="es-CL" b="1" dirty="0"/>
              <a:t>Depositados a nombre del Gobierno Regional Sexta Región RUT: 72.240.400-9 cuenta corriente N° 38109091160 del Banco Estado (ADJUNTAR COMPROBANTE)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554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96CC5CE9-E6AF-45B6-8028-7E3A8AD7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14"/>
            <a:ext cx="12779375" cy="776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9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D7E07006-B35A-416F-83F9-C46E1E7F4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628"/>
            <a:ext cx="12779375" cy="7760947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4F789CE-FA38-44A4-A4E9-46BC90091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30757"/>
              </p:ext>
            </p:extLst>
          </p:nvPr>
        </p:nvGraphicFramePr>
        <p:xfrm>
          <a:off x="5002771" y="300844"/>
          <a:ext cx="7630054" cy="7474731"/>
        </p:xfrm>
        <a:graphic>
          <a:graphicData uri="http://schemas.openxmlformats.org/drawingml/2006/table">
            <a:tbl>
              <a:tblPr/>
              <a:tblGrid>
                <a:gridCol w="5075857">
                  <a:extLst>
                    <a:ext uri="{9D8B030D-6E8A-4147-A177-3AD203B41FA5}">
                      <a16:colId xmlns:a16="http://schemas.microsoft.com/office/drawing/2014/main" val="2537866597"/>
                    </a:ext>
                  </a:extLst>
                </a:gridCol>
                <a:gridCol w="1161590">
                  <a:extLst>
                    <a:ext uri="{9D8B030D-6E8A-4147-A177-3AD203B41FA5}">
                      <a16:colId xmlns:a16="http://schemas.microsoft.com/office/drawing/2014/main" val="3364927583"/>
                    </a:ext>
                  </a:extLst>
                </a:gridCol>
                <a:gridCol w="1392607">
                  <a:extLst>
                    <a:ext uri="{9D8B030D-6E8A-4147-A177-3AD203B41FA5}">
                      <a16:colId xmlns:a16="http://schemas.microsoft.com/office/drawing/2014/main" val="2132631396"/>
                    </a:ext>
                  </a:extLst>
                </a:gridCol>
              </a:tblGrid>
              <a:tr h="15526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INFORME RESUMEN PROYECTO 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79436"/>
                  </a:ext>
                </a:extLst>
              </a:tr>
              <a:tr h="3835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(ESCRIBA AQUÍ EL NOMBRE DEL PROYECTO)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459235"/>
                  </a:ext>
                </a:extLst>
              </a:tr>
              <a:tr h="15982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Identificación de la entidad postulante: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093720"/>
                  </a:ext>
                </a:extLst>
              </a:tr>
              <a:tr h="159828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PRIVADA </a:t>
                      </a:r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(Juntas de vecinos, corporaciones, </a:t>
                      </a:r>
                      <a:r>
                        <a:rPr lang="es-CL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ONGs</a:t>
                      </a:r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Club deportivos, etc.)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632848"/>
                  </a:ext>
                </a:extLst>
              </a:tr>
              <a:tr h="1678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IDENTIFICACIÓN DE LA INSTITUCIÓN QUE POSTULA EL PROYECTO: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227806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LA INSTITUCIÓN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DE LA INSTITUCIÓN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212846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40477"/>
                  </a:ext>
                </a:extLst>
              </a:tr>
              <a:tr h="2317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INSTITUCIONAL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TELÉFONO DE CONTACTO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417605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2182"/>
                  </a:ext>
                </a:extLst>
              </a:tr>
              <a:tr h="1678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44729"/>
                  </a:ext>
                </a:extLst>
              </a:tr>
              <a:tr h="16782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285934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REPRESENTANTE LEGAL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REPRESENTANTE LEGAL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15202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877145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 ELECTRONICO OBLIGATORIO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036428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09390"/>
                  </a:ext>
                </a:extLst>
              </a:tr>
              <a:tr h="1678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DEL PROYECTO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907239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REAL DEL PROYECTO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FINALIZAR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347102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BENEFICIARIOS TOTAL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883329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ACTIVIDAD COMPROMETIDAS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669949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EJECUTADO FINAL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41215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REAL DE LA COMUNIDAD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PROYECTO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FINALIZAR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69784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BENEFICIARIOS DIRECTOS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04626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BENEFICIARIOS INDIRECTOS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67221"/>
                  </a:ext>
                </a:extLst>
              </a:tr>
              <a:tr h="1678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REAL DEL PROYECTO EN LA COMUNIDAD (FACILITADORES)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150666"/>
                  </a:ext>
                </a:extLst>
              </a:tr>
              <a:tr h="1406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993089"/>
                  </a:ext>
                </a:extLst>
              </a:tr>
              <a:tr h="2077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PROBLEMAS EN SU EJECUCION PARA EL SEGUIMIENTO DE LA INICIATIVA (OBSTACULARIZADORES)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356896"/>
                  </a:ext>
                </a:extLst>
              </a:tr>
              <a:tr h="720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00491"/>
                  </a:ext>
                </a:extLst>
              </a:tr>
              <a:tr h="159828">
                <a:tc>
                  <a:txBody>
                    <a:bodyPr/>
                    <a:lstStyle/>
                    <a:p>
                      <a:pPr algn="just" fontAlgn="b"/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599724"/>
                  </a:ext>
                </a:extLst>
              </a:tr>
              <a:tr h="2317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EVALUACION DEL PROYECTO POR PARTE DE LA ORGANIZACIÓN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20836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509309"/>
                  </a:ext>
                </a:extLst>
              </a:tr>
              <a:tr h="15526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376165"/>
                  </a:ext>
                </a:extLst>
              </a:tr>
              <a:tr h="167821">
                <a:tc>
                  <a:txBody>
                    <a:bodyPr/>
                    <a:lstStyle/>
                    <a:p>
                      <a:pPr algn="l" fontAlgn="b"/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989129"/>
                  </a:ext>
                </a:extLst>
              </a:tr>
              <a:tr h="22376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FOTOGRAFIAS OBLIGATORIAS QUE INCLUYE EL INFORME (OBLIGATORIAS A COLOR) SI CORRESPONDEN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5130"/>
                  </a:ext>
                </a:extLst>
              </a:tr>
              <a:tr h="215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PUBLICIDAD Y MERCHANDISING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336055"/>
                  </a:ext>
                </a:extLst>
              </a:tr>
              <a:tr h="215768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LAS ACTIVIDADES REALIZADAS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06707"/>
                  </a:ext>
                </a:extLst>
              </a:tr>
              <a:tr h="215768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ACTAS DE ENTREGA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91647"/>
                  </a:ext>
                </a:extLst>
              </a:tr>
              <a:tr h="215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INCLUYE OTROS MEDIOS DE VERIFICACION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79345"/>
                  </a:ext>
                </a:extLst>
              </a:tr>
              <a:tr h="21576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LISTADO DE ASISTENCIA - FIRMA DE PARTICIPACIÓN - COMPROMISOS - ETC.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984744"/>
                  </a:ext>
                </a:extLst>
              </a:tr>
              <a:tr h="231753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05392"/>
                  </a:ext>
                </a:extLst>
              </a:tr>
            </a:tbl>
          </a:graphicData>
        </a:graphic>
      </p:graphicFrame>
      <p:sp>
        <p:nvSpPr>
          <p:cNvPr id="10" name="Título 2">
            <a:extLst>
              <a:ext uri="{FF2B5EF4-FFF2-40B4-BE49-F238E27FC236}">
                <a16:creationId xmlns:a16="http://schemas.microsoft.com/office/drawing/2014/main" id="{70F449F9-774F-4EE6-9222-D09186D86D0C}"/>
              </a:ext>
            </a:extLst>
          </p:cNvPr>
          <p:cNvSpPr txBox="1">
            <a:spLocks/>
          </p:cNvSpPr>
          <p:nvPr/>
        </p:nvSpPr>
        <p:spPr>
          <a:xfrm>
            <a:off x="293096" y="1845387"/>
            <a:ext cx="4563127" cy="6965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bg1"/>
                </a:solidFill>
              </a:rPr>
              <a:t>INFORME RESUMEN PROYECTO 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3481504" y="3105681"/>
            <a:ext cx="1667816" cy="1395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59184" y="4582160"/>
            <a:ext cx="332232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IMPORTANTE :</a:t>
            </a:r>
          </a:p>
          <a:p>
            <a:endParaRPr lang="es-CL" dirty="0"/>
          </a:p>
          <a:p>
            <a:r>
              <a:rPr lang="es-CL" dirty="0"/>
              <a:t>CONTACTOS EN LOS CUALES SE INFORMARA SOBRE SI SU RENDICION ESTA OBSERVADA O APROBADA</a:t>
            </a:r>
          </a:p>
        </p:txBody>
      </p:sp>
    </p:spTree>
    <p:extLst>
      <p:ext uri="{BB962C8B-B14F-4D97-AF65-F5344CB8AC3E}">
        <p14:creationId xmlns:p14="http://schemas.microsoft.com/office/powerpoint/2010/main" val="145977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0D46A18-CF50-48FA-B1C4-CACBDAA0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67" y="-24802"/>
            <a:ext cx="12778323" cy="776697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02339" y="1238201"/>
            <a:ext cx="5777036" cy="696561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800" b="1" dirty="0"/>
              <a:t>INFORME RESUMEN PROYECTO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53EFE11-AC44-4800-BEC1-977838049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32443"/>
              </p:ext>
            </p:extLst>
          </p:nvPr>
        </p:nvGraphicFramePr>
        <p:xfrm>
          <a:off x="327027" y="2201333"/>
          <a:ext cx="11983506" cy="5271655"/>
        </p:xfrm>
        <a:graphic>
          <a:graphicData uri="http://schemas.openxmlformats.org/drawingml/2006/table">
            <a:tbl>
              <a:tblPr/>
              <a:tblGrid>
                <a:gridCol w="7978775">
                  <a:extLst>
                    <a:ext uri="{9D8B030D-6E8A-4147-A177-3AD203B41FA5}">
                      <a16:colId xmlns:a16="http://schemas.microsoft.com/office/drawing/2014/main" val="1897130065"/>
                    </a:ext>
                  </a:extLst>
                </a:gridCol>
                <a:gridCol w="1825912">
                  <a:extLst>
                    <a:ext uri="{9D8B030D-6E8A-4147-A177-3AD203B41FA5}">
                      <a16:colId xmlns:a16="http://schemas.microsoft.com/office/drawing/2014/main" val="2069080536"/>
                    </a:ext>
                  </a:extLst>
                </a:gridCol>
                <a:gridCol w="2178819">
                  <a:extLst>
                    <a:ext uri="{9D8B030D-6E8A-4147-A177-3AD203B41FA5}">
                      <a16:colId xmlns:a16="http://schemas.microsoft.com/office/drawing/2014/main" val="2895070102"/>
                    </a:ext>
                  </a:extLst>
                </a:gridCol>
              </a:tblGrid>
              <a:tr h="21346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INFORME RESUMEN PROYECTO 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03246"/>
                  </a:ext>
                </a:extLst>
              </a:tr>
              <a:tr h="7335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(ESCRIBA AQUÍ EL NOMBRE DEL PROYECTO)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207540"/>
                  </a:ext>
                </a:extLst>
              </a:tr>
              <a:tr h="30564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Identificación de la entidad postulante: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68368"/>
                  </a:ext>
                </a:extLst>
              </a:tr>
              <a:tr h="305647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PRIVADA (Juntas de vecinos, corporaciones, </a:t>
                      </a:r>
                      <a:r>
                        <a:rPr lang="es-CL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ONGs</a:t>
                      </a:r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Club deportivos, etc.)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37652"/>
                  </a:ext>
                </a:extLst>
              </a:tr>
              <a:tr h="3209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IDENTIFICACIÓN DE LA INSTITUCIÓN QUE POSTULA EL PROYECTO: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87228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LA INSTITUCIÓN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DE LA INSTITUCIÓN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373967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303094"/>
                  </a:ext>
                </a:extLst>
              </a:tr>
              <a:tr h="443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INSTITUCIONAL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TELÉFONO DE CONTACTO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364331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16508"/>
                  </a:ext>
                </a:extLst>
              </a:tr>
              <a:tr h="3209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002015"/>
                  </a:ext>
                </a:extLst>
              </a:tr>
              <a:tr h="32093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73316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REPRESENTANTE LEGAL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 REPRESENTANTE LEGAL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885789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923174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 ELECTRONICO OBLIGATORIO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479015"/>
                  </a:ext>
                </a:extLst>
              </a:tr>
              <a:tr h="320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736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0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FAA6FFE-34CC-4F00-89BA-DE1A0B12D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8598"/>
            <a:ext cx="12778323" cy="776697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8C5981-4408-4594-9D4B-BE420DDC8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32426"/>
              </p:ext>
            </p:extLst>
          </p:nvPr>
        </p:nvGraphicFramePr>
        <p:xfrm>
          <a:off x="524933" y="5746448"/>
          <a:ext cx="11396135" cy="1822754"/>
        </p:xfrm>
        <a:graphic>
          <a:graphicData uri="http://schemas.openxmlformats.org/drawingml/2006/table">
            <a:tbl>
              <a:tblPr/>
              <a:tblGrid>
                <a:gridCol w="7587696">
                  <a:extLst>
                    <a:ext uri="{9D8B030D-6E8A-4147-A177-3AD203B41FA5}">
                      <a16:colId xmlns:a16="http://schemas.microsoft.com/office/drawing/2014/main" val="2428924953"/>
                    </a:ext>
                  </a:extLst>
                </a:gridCol>
                <a:gridCol w="3808439">
                  <a:extLst>
                    <a:ext uri="{9D8B030D-6E8A-4147-A177-3AD203B41FA5}">
                      <a16:colId xmlns:a16="http://schemas.microsoft.com/office/drawing/2014/main" val="677196593"/>
                    </a:ext>
                  </a:extLst>
                </a:gridCol>
              </a:tblGrid>
              <a:tr h="26581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FOTOGRAFIAS OBLIGATORIAS QUE INCLUYE EL INFORME (OBLIGATORIAS A COLOR) SI CORRESPONDEN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82616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PUBLICIDAD Y MERCHANDISING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062389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LAS ACTIVIDADES REALIZADAS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30194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ACTAS DE ENTREGA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418496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INCLUYE OTROS MEDIOS DE VERIFICACION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510355"/>
                  </a:ext>
                </a:extLst>
              </a:tr>
              <a:tr h="256325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LISTADO DE ASISTENCIA - FIRMA DE PARTICIPACIÓN - COMPROMISOS - ETC.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794598"/>
                  </a:ext>
                </a:extLst>
              </a:tr>
              <a:tr h="275311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89099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83EDACB-33DE-4A9E-A608-03BB6D793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333592"/>
              </p:ext>
            </p:extLst>
          </p:nvPr>
        </p:nvGraphicFramePr>
        <p:xfrm>
          <a:off x="524933" y="1697986"/>
          <a:ext cx="11396135" cy="3933136"/>
        </p:xfrm>
        <a:graphic>
          <a:graphicData uri="http://schemas.openxmlformats.org/drawingml/2006/table">
            <a:tbl>
              <a:tblPr/>
              <a:tblGrid>
                <a:gridCol w="7581223">
                  <a:extLst>
                    <a:ext uri="{9D8B030D-6E8A-4147-A177-3AD203B41FA5}">
                      <a16:colId xmlns:a16="http://schemas.microsoft.com/office/drawing/2014/main" val="62302804"/>
                    </a:ext>
                  </a:extLst>
                </a:gridCol>
                <a:gridCol w="1734934">
                  <a:extLst>
                    <a:ext uri="{9D8B030D-6E8A-4147-A177-3AD203B41FA5}">
                      <a16:colId xmlns:a16="http://schemas.microsoft.com/office/drawing/2014/main" val="1451695093"/>
                    </a:ext>
                  </a:extLst>
                </a:gridCol>
                <a:gridCol w="2079978">
                  <a:extLst>
                    <a:ext uri="{9D8B030D-6E8A-4147-A177-3AD203B41FA5}">
                      <a16:colId xmlns:a16="http://schemas.microsoft.com/office/drawing/2014/main" val="1813479701"/>
                    </a:ext>
                  </a:extLst>
                </a:gridCol>
              </a:tblGrid>
              <a:tr h="238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 DEL PROYECTO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846711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EJECUCIÓN REAL DEL 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FINALIZAR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88647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BENEFICIARIOS TOTAL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843676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ACTIVIDAD COMPROMETIDAS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20810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EJECUTADO FINAL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07408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REAL DE LA COMUNIDAD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FINALIZAR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461549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BENEFICIARIOS DIRECTOS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19194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BENEFICIARIOS INDIRECTOS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723127"/>
                  </a:ext>
                </a:extLst>
              </a:tr>
              <a:tr h="238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REAL DEL PROYECTO EN LA COMUNIDAD (FACILITADORES)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70291"/>
                  </a:ext>
                </a:extLst>
              </a:tr>
              <a:tr h="2110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110821"/>
                  </a:ext>
                </a:extLst>
              </a:tr>
              <a:tr h="2950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PROBLEMAS EN SU EJECUCION PARA EL SEGUIMIENTO DE LA INICIATIVA (OBSTACULARIZADORES)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948824"/>
                  </a:ext>
                </a:extLst>
              </a:tr>
              <a:tr h="21106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51830"/>
                  </a:ext>
                </a:extLst>
              </a:tr>
              <a:tr h="226947">
                <a:tc>
                  <a:txBody>
                    <a:bodyPr/>
                    <a:lstStyle/>
                    <a:p>
                      <a:pPr algn="just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852194"/>
                  </a:ext>
                </a:extLst>
              </a:tr>
              <a:tr h="3290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EVALUACION DEL PROYECTO POR PARTE DE LA ORGANIZACIÓN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74927"/>
                  </a:ext>
                </a:extLst>
              </a:tr>
              <a:tr h="238295">
                <a:tc>
                  <a:txBody>
                    <a:bodyPr/>
                    <a:lstStyle/>
                    <a:p>
                      <a:pPr algn="l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649986"/>
                  </a:ext>
                </a:extLst>
              </a:tr>
              <a:tr h="2292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62368"/>
                  </a:ext>
                </a:extLst>
              </a:tr>
            </a:tbl>
          </a:graphicData>
        </a:graphic>
      </p:graphicFrame>
      <p:sp>
        <p:nvSpPr>
          <p:cNvPr id="17" name="Título 2">
            <a:extLst>
              <a:ext uri="{FF2B5EF4-FFF2-40B4-BE49-F238E27FC236}">
                <a16:creationId xmlns:a16="http://schemas.microsoft.com/office/drawing/2014/main" id="{A471B305-A916-4119-87AE-C87E4432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287" y="843655"/>
            <a:ext cx="5777036" cy="696561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800" b="1" dirty="0"/>
              <a:t>INFORME RESUMEN PROYECTO </a:t>
            </a:r>
          </a:p>
        </p:txBody>
      </p:sp>
    </p:spTree>
    <p:extLst>
      <p:ext uri="{BB962C8B-B14F-4D97-AF65-F5344CB8AC3E}">
        <p14:creationId xmlns:p14="http://schemas.microsoft.com/office/powerpoint/2010/main" val="41901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 descr="Texto&#10;&#10;Descripción generada automáticamente">
            <a:extLst>
              <a:ext uri="{FF2B5EF4-FFF2-40B4-BE49-F238E27FC236}">
                <a16:creationId xmlns:a16="http://schemas.microsoft.com/office/drawing/2014/main" id="{8DDFFA27-5FF9-4CBE-90BB-0E0296C4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71" y="14628"/>
            <a:ext cx="12779375" cy="776094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0599921" y="5277571"/>
            <a:ext cx="683253" cy="17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87"/>
          </a:p>
        </p:txBody>
      </p:sp>
      <p:sp>
        <p:nvSpPr>
          <p:cNvPr id="43" name="Rectángulo 42"/>
          <p:cNvSpPr/>
          <p:nvPr/>
        </p:nvSpPr>
        <p:spPr>
          <a:xfrm>
            <a:off x="11723759" y="5290325"/>
            <a:ext cx="683253" cy="17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887"/>
          </a:p>
        </p:txBody>
      </p:sp>
      <p:sp>
        <p:nvSpPr>
          <p:cNvPr id="47" name="Título 2">
            <a:extLst>
              <a:ext uri="{FF2B5EF4-FFF2-40B4-BE49-F238E27FC236}">
                <a16:creationId xmlns:a16="http://schemas.microsoft.com/office/drawing/2014/main" id="{6F9CECDE-6C36-4B81-94DB-C223DAD9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7652" y="548544"/>
            <a:ext cx="5081722" cy="696913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2800" b="1" dirty="0"/>
              <a:t>DETALLE RENDICIÓN DE CUENTAS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D1E03D8-EB69-42B9-A3DC-E7D5FD5B9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63492"/>
              </p:ext>
            </p:extLst>
          </p:nvPr>
        </p:nvGraphicFramePr>
        <p:xfrm>
          <a:off x="447040" y="1245457"/>
          <a:ext cx="11959972" cy="6232933"/>
        </p:xfrm>
        <a:graphic>
          <a:graphicData uri="http://schemas.openxmlformats.org/drawingml/2006/table">
            <a:tbl>
              <a:tblPr/>
              <a:tblGrid>
                <a:gridCol w="625222">
                  <a:extLst>
                    <a:ext uri="{9D8B030D-6E8A-4147-A177-3AD203B41FA5}">
                      <a16:colId xmlns:a16="http://schemas.microsoft.com/office/drawing/2014/main" val="1706124138"/>
                    </a:ext>
                  </a:extLst>
                </a:gridCol>
                <a:gridCol w="306303">
                  <a:extLst>
                    <a:ext uri="{9D8B030D-6E8A-4147-A177-3AD203B41FA5}">
                      <a16:colId xmlns:a16="http://schemas.microsoft.com/office/drawing/2014/main" val="1557081304"/>
                    </a:ext>
                  </a:extLst>
                </a:gridCol>
                <a:gridCol w="28127">
                  <a:extLst>
                    <a:ext uri="{9D8B030D-6E8A-4147-A177-3AD203B41FA5}">
                      <a16:colId xmlns:a16="http://schemas.microsoft.com/office/drawing/2014/main" val="3405570034"/>
                    </a:ext>
                  </a:extLst>
                </a:gridCol>
                <a:gridCol w="630346">
                  <a:extLst>
                    <a:ext uri="{9D8B030D-6E8A-4147-A177-3AD203B41FA5}">
                      <a16:colId xmlns:a16="http://schemas.microsoft.com/office/drawing/2014/main" val="1164889518"/>
                    </a:ext>
                  </a:extLst>
                </a:gridCol>
                <a:gridCol w="1814168">
                  <a:extLst>
                    <a:ext uri="{9D8B030D-6E8A-4147-A177-3AD203B41FA5}">
                      <a16:colId xmlns:a16="http://schemas.microsoft.com/office/drawing/2014/main" val="3276178422"/>
                    </a:ext>
                  </a:extLst>
                </a:gridCol>
                <a:gridCol w="530413">
                  <a:extLst>
                    <a:ext uri="{9D8B030D-6E8A-4147-A177-3AD203B41FA5}">
                      <a16:colId xmlns:a16="http://schemas.microsoft.com/office/drawing/2014/main" val="90178909"/>
                    </a:ext>
                  </a:extLst>
                </a:gridCol>
                <a:gridCol w="1814168">
                  <a:extLst>
                    <a:ext uri="{9D8B030D-6E8A-4147-A177-3AD203B41FA5}">
                      <a16:colId xmlns:a16="http://schemas.microsoft.com/office/drawing/2014/main" val="2277709350"/>
                    </a:ext>
                  </a:extLst>
                </a:gridCol>
                <a:gridCol w="2357395">
                  <a:extLst>
                    <a:ext uri="{9D8B030D-6E8A-4147-A177-3AD203B41FA5}">
                      <a16:colId xmlns:a16="http://schemas.microsoft.com/office/drawing/2014/main" val="401876044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3740262361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021367913"/>
                    </a:ext>
                  </a:extLst>
                </a:gridCol>
                <a:gridCol w="953210">
                  <a:extLst>
                    <a:ext uri="{9D8B030D-6E8A-4147-A177-3AD203B41FA5}">
                      <a16:colId xmlns:a16="http://schemas.microsoft.com/office/drawing/2014/main" val="3561355429"/>
                    </a:ext>
                  </a:extLst>
                </a:gridCol>
                <a:gridCol w="891710">
                  <a:extLst>
                    <a:ext uri="{9D8B030D-6E8A-4147-A177-3AD203B41FA5}">
                      <a16:colId xmlns:a16="http://schemas.microsoft.com/office/drawing/2014/main" val="1158564744"/>
                    </a:ext>
                  </a:extLst>
                </a:gridCol>
              </a:tblGrid>
              <a:tr h="57275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N°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03601"/>
                  </a:ext>
                </a:extLst>
              </a:tr>
              <a:tr h="329532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  RENDICIÓN DE CUENTAS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826273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32893"/>
                  </a:ext>
                </a:extLst>
              </a:tr>
              <a:tr h="18045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GASTO*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 DOCUMENTO DE RESPALDO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 DOCUMENTO DE RESPALDO</a:t>
                      </a:r>
                      <a:endParaRPr lang="es-CL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 DE LA LABOR REALIZADA O DETALLE DEL GASTO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 DEL GASTO SOLICITADO DEL 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 DE PAGO EFECTIVO / TRANSFERENCIA / CHEQUE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TOTAL FACTURA </a:t>
                      </a:r>
                      <a:b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$ O 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TOTAL RENDIDO</a:t>
                      </a:r>
                      <a:b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$ O US$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53936"/>
                  </a:ext>
                </a:extLst>
              </a:tr>
              <a:tr h="69829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FACTURA O BOLETA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FACTURA O BOLETA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</a:t>
                      </a:r>
                      <a:b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(FACTURA, BOLETA, LIQUIDACIÓN U OTRO)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PROVEEDOR O PRESTADOR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10619"/>
                  </a:ext>
                </a:extLst>
              </a:tr>
              <a:tr h="3365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BOLETA HONORARIO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JUAN GONZALEZ PEREZ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TALLERISTA, MONITOR TALLER, ACTIVIDAD, ESCUELA ETC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971848"/>
                  </a:ext>
                </a:extLst>
              </a:tr>
              <a:tr h="3365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S/N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LIQUIDACION DE SUELDO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GONZALEZ UNDURRAGA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PROFESIONAL DE APOYO, COORDINADORA. ETC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HONORARIO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CHEQUE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344626"/>
                  </a:ext>
                </a:extLst>
              </a:tr>
              <a:tr h="3365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OPERCACIÓN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BOLETA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LIDER S.A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INSUMOS PARA COLACIONES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883869"/>
                  </a:ext>
                </a:extLst>
              </a:tr>
              <a:tr h="3365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OPERCACIÓN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INSUMOS DEPORTIVOS S.A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EQUIPMIENTO TALLER, ACTIVIDAD OTRO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IMPLENTACIÓN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694369"/>
                  </a:ext>
                </a:extLst>
              </a:tr>
              <a:tr h="33651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OPERCACIÓN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CL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GRAFIKA S.A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PENDONES, TAZONES, IMPRESISIONES ETC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EFECTIVO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053502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103210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81812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633501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633219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214226"/>
                  </a:ext>
                </a:extLst>
              </a:tr>
              <a:tr h="1682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652096"/>
                  </a:ext>
                </a:extLst>
              </a:tr>
              <a:tr h="22753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2.800.000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589893"/>
                  </a:ext>
                </a:extLst>
              </a:tr>
              <a:tr h="27461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Debe precisarse si se trata de gastos de operación, personal o inversión.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727283"/>
                  </a:ext>
                </a:extLst>
              </a:tr>
              <a:tr h="168259"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731681"/>
                  </a:ext>
                </a:extLst>
              </a:tr>
              <a:tr h="16825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(NOMBRE REPRESENTANTE LEGAL)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(NOMBRE ORGANIZACIÓN)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(FIRMA RESPONSABLE Y TIMBRE DE LA ORGANIZACIÓN)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7210"/>
                  </a:ext>
                </a:extLst>
              </a:tr>
              <a:tr h="43937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41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07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541B7B24-82F8-4644-BF9F-8BBBB573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3"/>
            <a:ext cx="12779375" cy="7760947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AAEC5B4-1B19-486C-BB2C-306C374E7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258359"/>
              </p:ext>
            </p:extLst>
          </p:nvPr>
        </p:nvGraphicFramePr>
        <p:xfrm>
          <a:off x="5934237" y="178122"/>
          <a:ext cx="6647229" cy="7461641"/>
        </p:xfrm>
        <a:graphic>
          <a:graphicData uri="http://schemas.openxmlformats.org/drawingml/2006/table">
            <a:tbl>
              <a:tblPr/>
              <a:tblGrid>
                <a:gridCol w="226249">
                  <a:extLst>
                    <a:ext uri="{9D8B030D-6E8A-4147-A177-3AD203B41FA5}">
                      <a16:colId xmlns:a16="http://schemas.microsoft.com/office/drawing/2014/main" val="1781164923"/>
                    </a:ext>
                  </a:extLst>
                </a:gridCol>
                <a:gridCol w="597299">
                  <a:extLst>
                    <a:ext uri="{9D8B030D-6E8A-4147-A177-3AD203B41FA5}">
                      <a16:colId xmlns:a16="http://schemas.microsoft.com/office/drawing/2014/main" val="2123092800"/>
                    </a:ext>
                  </a:extLst>
                </a:gridCol>
                <a:gridCol w="828075">
                  <a:extLst>
                    <a:ext uri="{9D8B030D-6E8A-4147-A177-3AD203B41FA5}">
                      <a16:colId xmlns:a16="http://schemas.microsoft.com/office/drawing/2014/main" val="2430999660"/>
                    </a:ext>
                  </a:extLst>
                </a:gridCol>
                <a:gridCol w="515849">
                  <a:extLst>
                    <a:ext uri="{9D8B030D-6E8A-4147-A177-3AD203B41FA5}">
                      <a16:colId xmlns:a16="http://schemas.microsoft.com/office/drawing/2014/main" val="1552266546"/>
                    </a:ext>
                  </a:extLst>
                </a:gridCol>
                <a:gridCol w="414038">
                  <a:extLst>
                    <a:ext uri="{9D8B030D-6E8A-4147-A177-3AD203B41FA5}">
                      <a16:colId xmlns:a16="http://schemas.microsoft.com/office/drawing/2014/main" val="4022998682"/>
                    </a:ext>
                  </a:extLst>
                </a:gridCol>
                <a:gridCol w="319013">
                  <a:extLst>
                    <a:ext uri="{9D8B030D-6E8A-4147-A177-3AD203B41FA5}">
                      <a16:colId xmlns:a16="http://schemas.microsoft.com/office/drawing/2014/main" val="1181176359"/>
                    </a:ext>
                  </a:extLst>
                </a:gridCol>
                <a:gridCol w="380098">
                  <a:extLst>
                    <a:ext uri="{9D8B030D-6E8A-4147-A177-3AD203B41FA5}">
                      <a16:colId xmlns:a16="http://schemas.microsoft.com/office/drawing/2014/main" val="626306465"/>
                    </a:ext>
                  </a:extLst>
                </a:gridCol>
                <a:gridCol w="264713">
                  <a:extLst>
                    <a:ext uri="{9D8B030D-6E8A-4147-A177-3AD203B41FA5}">
                      <a16:colId xmlns:a16="http://schemas.microsoft.com/office/drawing/2014/main" val="2012121726"/>
                    </a:ext>
                  </a:extLst>
                </a:gridCol>
                <a:gridCol w="414038">
                  <a:extLst>
                    <a:ext uri="{9D8B030D-6E8A-4147-A177-3AD203B41FA5}">
                      <a16:colId xmlns:a16="http://schemas.microsoft.com/office/drawing/2014/main" val="3294334147"/>
                    </a:ext>
                  </a:extLst>
                </a:gridCol>
                <a:gridCol w="475127">
                  <a:extLst>
                    <a:ext uri="{9D8B030D-6E8A-4147-A177-3AD203B41FA5}">
                      <a16:colId xmlns:a16="http://schemas.microsoft.com/office/drawing/2014/main" val="835104351"/>
                    </a:ext>
                  </a:extLst>
                </a:gridCol>
                <a:gridCol w="420827">
                  <a:extLst>
                    <a:ext uri="{9D8B030D-6E8A-4147-A177-3AD203B41FA5}">
                      <a16:colId xmlns:a16="http://schemas.microsoft.com/office/drawing/2014/main" val="3356762516"/>
                    </a:ext>
                  </a:extLst>
                </a:gridCol>
                <a:gridCol w="312227">
                  <a:extLst>
                    <a:ext uri="{9D8B030D-6E8A-4147-A177-3AD203B41FA5}">
                      <a16:colId xmlns:a16="http://schemas.microsoft.com/office/drawing/2014/main" val="3285823262"/>
                    </a:ext>
                  </a:extLst>
                </a:gridCol>
                <a:gridCol w="671963">
                  <a:extLst>
                    <a:ext uri="{9D8B030D-6E8A-4147-A177-3AD203B41FA5}">
                      <a16:colId xmlns:a16="http://schemas.microsoft.com/office/drawing/2014/main" val="1244944102"/>
                    </a:ext>
                  </a:extLst>
                </a:gridCol>
                <a:gridCol w="617662">
                  <a:extLst>
                    <a:ext uri="{9D8B030D-6E8A-4147-A177-3AD203B41FA5}">
                      <a16:colId xmlns:a16="http://schemas.microsoft.com/office/drawing/2014/main" val="3364064154"/>
                    </a:ext>
                  </a:extLst>
                </a:gridCol>
                <a:gridCol w="190051">
                  <a:extLst>
                    <a:ext uri="{9D8B030D-6E8A-4147-A177-3AD203B41FA5}">
                      <a16:colId xmlns:a16="http://schemas.microsoft.com/office/drawing/2014/main" val="3909020759"/>
                    </a:ext>
                  </a:extLst>
                </a:gridCol>
              </a:tblGrid>
              <a:tr h="16440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TITULO III   RENDICIÓN DE FONDOS ENTREGADOS A TERCEROS PRIVADOS 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694391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179308"/>
                  </a:ext>
                </a:extLst>
              </a:tr>
              <a:tr h="8611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I.-  IDENTIFICACIÓN DEL SERVICIO O ENTIDAD QUE TRANSFIRIÓ LOS RECURSOS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DIA   /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MES   /    AÑO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6572"/>
                  </a:ext>
                </a:extLst>
              </a:tr>
              <a:tr h="8611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      /       XX      /   20XX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817414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038444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Nombre del servicio o entidad otorgante: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Regional Región de O'Higgins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106155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03400"/>
                  </a:ext>
                </a:extLst>
              </a:tr>
              <a:tr h="8611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II.-  IDENTIFICACIÓN DEL SERVICIO O ENTIDAD QUE RECIBIÓ Y EJECUTÓ LOS RECURSOS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913810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4100940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Nombre del servicio o entidad receptora: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RUT: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133557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en $ o US$*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54966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total transferido moneda nacional (o extranjera) a la fecha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991137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o Institución Financiera donde se depositaron los recursos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93223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Cuenta Bancaria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143818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Comprobante de ingreso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Fecha_________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comprobante______________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4643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329665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de la Transferencia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137537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063307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535328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identificación del proyecto o Programa_____________________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631217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C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resolución</a:t>
                      </a:r>
                    </a:p>
                  </a:txBody>
                  <a:tcPr marL="3206" marR="3206" marT="32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985660"/>
                  </a:ext>
                </a:extLst>
              </a:tr>
              <a:tr h="22720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Antecedentes del acto administrativo que lo aprueba: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Gore O'Higgins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716334"/>
                  </a:ext>
                </a:extLst>
              </a:tr>
              <a:tr h="22720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Modificaciones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_______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632054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667811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Subtitulo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Item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593028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 Presupuestario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253548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 Cuenta contable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074698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884739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 del Programa o proyecto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311174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término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303610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 de rendición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20XX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679187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901779"/>
                  </a:ext>
                </a:extLst>
              </a:tr>
              <a:tr h="680322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III.- DETALLE DE TRANSFERENCIAS RECIBIDAS Y GASTOS RENDIDOS DEL PERÍODO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MONTOS EN $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89271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221926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pendiente por rendir del período anterior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803274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1150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recibidas en el período de la rendición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715895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135837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Transferencias a rendir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 + b) = c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895131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887820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RENDICIÓN DE CUENTA DEL PERÍODO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040758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d)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446396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e)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Personal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787556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f)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Inversión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328187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g)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recursos rendidos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 + e + f) = g</a:t>
                      </a:r>
                    </a:p>
                  </a:txBody>
                  <a:tcPr marL="3206" marR="3206" marT="32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942096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365959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h)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PENDIENTE POR RENDIR PARA EL PERÍODO SIGUIENTE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 - g )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02455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760493"/>
                  </a:ext>
                </a:extLst>
              </a:tr>
              <a:tr h="8611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IV.-  DATOS RESPONSABLE(S) DE LA RENDICIÓN DE CUENTAS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412642"/>
                  </a:ext>
                </a:extLst>
              </a:tr>
              <a:tr h="86117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949433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774889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16146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Cargo 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189329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14239"/>
                  </a:ext>
                </a:extLst>
              </a:tr>
              <a:tr h="78345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453167"/>
                  </a:ext>
                </a:extLst>
              </a:tr>
              <a:tr h="524931"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Firma y nombre del responsable de la Rendición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808519"/>
                  </a:ext>
                </a:extLst>
              </a:tr>
              <a:tr h="82203"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981261"/>
                  </a:ext>
                </a:extLst>
              </a:tr>
              <a:tr h="227207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Cuando corresponda determinar el valor del tipo de cambio, se estará a aquel vigente al momento de realizarse la respectiva operación.</a:t>
                      </a:r>
                      <a:b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 Anexo a este formato de rendición de cuentas se deberá acompañar en el mismo orden los antecedentes que respaldan las operaciones de la presente rendición de cuentas.</a:t>
                      </a:r>
                    </a:p>
                  </a:txBody>
                  <a:tcPr marL="3206" marR="3206" marT="32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385756"/>
                  </a:ext>
                </a:extLst>
              </a:tr>
            </a:tbl>
          </a:graphicData>
        </a:graphic>
      </p:graphicFrame>
      <p:sp>
        <p:nvSpPr>
          <p:cNvPr id="9" name="Título 2">
            <a:extLst>
              <a:ext uri="{FF2B5EF4-FFF2-40B4-BE49-F238E27FC236}">
                <a16:creationId xmlns:a16="http://schemas.microsoft.com/office/drawing/2014/main" id="{AB2D193B-7256-4ACC-BD78-BBB29C36CDBD}"/>
              </a:ext>
            </a:extLst>
          </p:cNvPr>
          <p:cNvSpPr txBox="1">
            <a:spLocks/>
          </p:cNvSpPr>
          <p:nvPr/>
        </p:nvSpPr>
        <p:spPr>
          <a:xfrm>
            <a:off x="-38671" y="1886277"/>
            <a:ext cx="5972908" cy="11786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chemeClr val="bg1"/>
                </a:solidFill>
              </a:rPr>
              <a:t>TITULO III: RENDICIÓN DE FONDOS ENTREGADOS A TERCEROS PRIVADOS  </a:t>
            </a:r>
          </a:p>
        </p:txBody>
      </p:sp>
    </p:spTree>
    <p:extLst>
      <p:ext uri="{BB962C8B-B14F-4D97-AF65-F5344CB8AC3E}">
        <p14:creationId xmlns:p14="http://schemas.microsoft.com/office/powerpoint/2010/main" val="120787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4609C39B-FA90-4FF8-AE03-F46543B87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3"/>
            <a:ext cx="12779375" cy="7760947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  <a:p>
            <a:endParaRPr lang="es-E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1552496" y="3176898"/>
          <a:ext cx="9150231" cy="2208937"/>
        </p:xfrm>
        <a:graphic>
          <a:graphicData uri="http://schemas.openxmlformats.org/drawingml/2006/table">
            <a:tbl>
              <a:tblPr/>
              <a:tblGrid>
                <a:gridCol w="90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1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07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1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2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98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80347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s-C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TITULO III   Rendición de Fondos Entregados a Terceros Privados</a:t>
                      </a:r>
                    </a:p>
                  </a:txBody>
                  <a:tcPr marL="9984" marR="9984" marT="9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03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31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C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I.-  IDENTIFICACIÓN DE LA TRANSFERENCIA DE LOS RECURSOS 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DIA   /</a:t>
                      </a:r>
                    </a:p>
                  </a:txBody>
                  <a:tcPr marL="9984" marR="9984" marT="9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MES   /    AÑO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31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L" sz="13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84" marR="9984" marT="99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7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5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Nombre del servicio o entidad otorgante:</a:t>
                      </a: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sz="1300" b="1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84" marR="9984" marT="9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75">
                <a:tc>
                  <a:txBody>
                    <a:bodyPr/>
                    <a:lstStyle/>
                    <a:p>
                      <a:pPr algn="l" fontAlgn="b"/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984" marR="9984" marT="99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076649" y="1431752"/>
            <a:ext cx="65316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16" b="1" dirty="0"/>
              <a:t>APARTADO I</a:t>
            </a:r>
          </a:p>
        </p:txBody>
      </p:sp>
      <p:sp>
        <p:nvSpPr>
          <p:cNvPr id="12" name="Llamada ovalada 11"/>
          <p:cNvSpPr/>
          <p:nvPr/>
        </p:nvSpPr>
        <p:spPr>
          <a:xfrm>
            <a:off x="9858551" y="3176898"/>
            <a:ext cx="1480686" cy="84955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4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creación de la rendición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6527465" y="3720887"/>
            <a:ext cx="2530916" cy="91487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4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el nombre del Servicio Público que otorga los recursos </a:t>
            </a:r>
            <a:endParaRPr lang="es-CL" sz="1048" dirty="0"/>
          </a:p>
        </p:txBody>
      </p:sp>
      <p:sp>
        <p:nvSpPr>
          <p:cNvPr id="14" name="CuadroTexto 13"/>
          <p:cNvSpPr txBox="1"/>
          <p:nvPr/>
        </p:nvSpPr>
        <p:spPr>
          <a:xfrm>
            <a:off x="9130267" y="4178326"/>
            <a:ext cx="1572460" cy="28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5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30      03      2022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835585" y="4800699"/>
            <a:ext cx="4867141" cy="28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58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REGIONAL DE O’HIGGINS </a:t>
            </a:r>
            <a:endParaRPr lang="es-CL" sz="1258" dirty="0"/>
          </a:p>
        </p:txBody>
      </p:sp>
      <p:sp>
        <p:nvSpPr>
          <p:cNvPr id="16" name="Título 2">
            <a:extLst>
              <a:ext uri="{FF2B5EF4-FFF2-40B4-BE49-F238E27FC236}">
                <a16:creationId xmlns:a16="http://schemas.microsoft.com/office/drawing/2014/main" id="{8C4803C5-66F6-424E-90EE-C0A80137E807}"/>
              </a:ext>
            </a:extLst>
          </p:cNvPr>
          <p:cNvSpPr txBox="1">
            <a:spLocks/>
          </p:cNvSpPr>
          <p:nvPr/>
        </p:nvSpPr>
        <p:spPr>
          <a:xfrm>
            <a:off x="5200637" y="887495"/>
            <a:ext cx="7578738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bg1"/>
                </a:solidFill>
              </a:rPr>
              <a:t>TITULO III: </a:t>
            </a:r>
            <a:r>
              <a:rPr lang="es-ES" sz="2300" dirty="0">
                <a:solidFill>
                  <a:schemeClr val="bg1"/>
                </a:solidFill>
              </a:rPr>
              <a:t>RENDICIÓN DE FONDOS ENTREGADOS A TERCEROS PRIVADOS  </a:t>
            </a:r>
          </a:p>
        </p:txBody>
      </p:sp>
    </p:spTree>
    <p:extLst>
      <p:ext uri="{BB962C8B-B14F-4D97-AF65-F5344CB8AC3E}">
        <p14:creationId xmlns:p14="http://schemas.microsoft.com/office/powerpoint/2010/main" val="3535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 descr="Texto&#10;&#10;Descripción generada automáticamente">
            <a:extLst>
              <a:ext uri="{FF2B5EF4-FFF2-40B4-BE49-F238E27FC236}">
                <a16:creationId xmlns:a16="http://schemas.microsoft.com/office/drawing/2014/main" id="{5BA5DEE0-459A-46DD-A31E-CBC6B4611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3"/>
            <a:ext cx="12779375" cy="7760947"/>
          </a:xfrm>
          <a:prstGeom prst="rect">
            <a:avLst/>
          </a:prstGeom>
        </p:spPr>
      </p:pic>
      <p:sp>
        <p:nvSpPr>
          <p:cNvPr id="36" name="Título 2">
            <a:extLst>
              <a:ext uri="{FF2B5EF4-FFF2-40B4-BE49-F238E27FC236}">
                <a16:creationId xmlns:a16="http://schemas.microsoft.com/office/drawing/2014/main" id="{71EBE61F-8555-484D-8F6F-DD88E87A9CEB}"/>
              </a:ext>
            </a:extLst>
          </p:cNvPr>
          <p:cNvSpPr txBox="1">
            <a:spLocks/>
          </p:cNvSpPr>
          <p:nvPr/>
        </p:nvSpPr>
        <p:spPr>
          <a:xfrm>
            <a:off x="5200637" y="378889"/>
            <a:ext cx="7578738" cy="8495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5847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54" b="1" kern="1200">
                <a:solidFill>
                  <a:srgbClr val="005CBF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>
                <a:solidFill>
                  <a:schemeClr val="bg1"/>
                </a:solidFill>
              </a:rPr>
              <a:t>TITULO III: </a:t>
            </a:r>
            <a:r>
              <a:rPr lang="es-ES" sz="2300" dirty="0">
                <a:solidFill>
                  <a:schemeClr val="bg1"/>
                </a:solidFill>
              </a:rPr>
              <a:t>RENDICIÓN DE FONDOS ENTREGADOS A TERCEROS PRIVADOS 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GOBIERNO REGIONAL DE O’HIGGINS </a:t>
            </a:r>
          </a:p>
          <a:p>
            <a:endParaRPr lang="es-ES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09198"/>
              </p:ext>
            </p:extLst>
          </p:nvPr>
        </p:nvGraphicFramePr>
        <p:xfrm>
          <a:off x="1777134" y="2150601"/>
          <a:ext cx="9035418" cy="4616295"/>
        </p:xfrm>
        <a:graphic>
          <a:graphicData uri="http://schemas.openxmlformats.org/drawingml/2006/table">
            <a:tbl>
              <a:tblPr/>
              <a:tblGrid>
                <a:gridCol w="88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0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5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9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45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934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00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917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9159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s-C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II.-  IDENTIFICACIÓN DEL SERVICIO O ENTIDAD QUE RECIBIÓ Y EJECUTÓ LOS RECURSOS 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0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Nombre de la entidad receptora: 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RUT: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en $ o US$*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8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total transferido moneda nacional (o extranjera) a la fecha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8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o Institución Financiera donde se depositaron los recursos 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Cuenta Bancaria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Comprobante de ingreso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85738" indent="257175"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comprobante</a:t>
                      </a:r>
                      <a:r>
                        <a:rPr lang="es-CL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Objetivo de la Transferencia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13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1433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185">
                <a:tc gridSpan="15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 de identificación del proyecto o </a:t>
                      </a:r>
                      <a:r>
                        <a:rPr lang="es-C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Programa </a:t>
                      </a:r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575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Antecedentes del acto administrativo que lo aprueba: 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1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Modificaciones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213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Asignación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Ítem Presupuestario</a:t>
                      </a: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185"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200" dirty="0"/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8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inicio del programa o proyecto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89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 de término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CL" sz="2000" dirty="0"/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Período de rendición</a:t>
                      </a: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5" marR="7125" marT="7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8" marR="7468" marT="746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076649" y="1431752"/>
            <a:ext cx="65316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516" b="1" dirty="0"/>
              <a:t>APARTADO II</a:t>
            </a:r>
          </a:p>
        </p:txBody>
      </p:sp>
      <p:sp>
        <p:nvSpPr>
          <p:cNvPr id="13" name="Llamada ovalada 12"/>
          <p:cNvSpPr/>
          <p:nvPr/>
        </p:nvSpPr>
        <p:spPr>
          <a:xfrm>
            <a:off x="6209978" y="1295305"/>
            <a:ext cx="1377776" cy="1035008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Debe ir el nombre de la organización beneficiaria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907078" y="2435130"/>
            <a:ext cx="2915259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JJVV LAS CAMELIAS </a:t>
            </a:r>
          </a:p>
        </p:txBody>
      </p:sp>
      <p:sp>
        <p:nvSpPr>
          <p:cNvPr id="15" name="Llamada ovalada 14"/>
          <p:cNvSpPr/>
          <p:nvPr/>
        </p:nvSpPr>
        <p:spPr>
          <a:xfrm>
            <a:off x="8209250" y="1407453"/>
            <a:ext cx="1550119" cy="971431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Debe ir el </a:t>
            </a:r>
            <a:r>
              <a:rPr lang="es-CL" sz="1153" dirty="0" err="1">
                <a:solidFill>
                  <a:srgbClr val="FF0000"/>
                </a:solidFill>
                <a:latin typeface="Calibri" panose="020F0502020204030204" pitchFamily="34" charset="0"/>
              </a:rPr>
              <a:t>rut</a:t>
            </a:r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 de la organización beneficiaria 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463883" y="2435130"/>
            <a:ext cx="2124348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87.270.950-1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9175193" y="2809524"/>
            <a:ext cx="1557485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4.000.000</a:t>
            </a:r>
            <a:endParaRPr lang="es-CL" sz="1153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018672" y="2991560"/>
            <a:ext cx="3429466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Banco del Estado</a:t>
            </a:r>
            <a:endParaRPr lang="es-CL" sz="1153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028658" y="3181255"/>
            <a:ext cx="3429466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Cuentas vista N° 9-1</a:t>
            </a:r>
            <a:endParaRPr lang="es-CL" sz="1153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376833" y="3437920"/>
            <a:ext cx="1754451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>
                <a:solidFill>
                  <a:srgbClr val="00B050"/>
                </a:solidFill>
                <a:latin typeface="Calibri" panose="020F0502020204030204" pitchFamily="34" charset="0"/>
              </a:rPr>
              <a:t>30 de Diciembre de 2021</a:t>
            </a:r>
            <a:endParaRPr lang="es-CL" sz="11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060530" y="3407394"/>
            <a:ext cx="39759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23</a:t>
            </a:r>
            <a:endParaRPr lang="es-CL" sz="1153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933503" y="3865477"/>
            <a:ext cx="6886661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53" b="1" dirty="0">
                <a:solidFill>
                  <a:srgbClr val="00B050"/>
                </a:solidFill>
                <a:latin typeface="Calibri" panose="020F0502020204030204" pitchFamily="34" charset="0"/>
              </a:rPr>
              <a:t> Nombre de Proyecto Adjudicado, Lineamiento (cultura, deporte, seguridad o social) y año  </a:t>
            </a:r>
          </a:p>
        </p:txBody>
      </p:sp>
      <p:sp>
        <p:nvSpPr>
          <p:cNvPr id="34" name="Llamada con línea 1 33"/>
          <p:cNvSpPr/>
          <p:nvPr/>
        </p:nvSpPr>
        <p:spPr>
          <a:xfrm>
            <a:off x="5161749" y="4406673"/>
            <a:ext cx="1607248" cy="259477"/>
          </a:xfrm>
          <a:prstGeom prst="borderCallout1">
            <a:avLst>
              <a:gd name="adj1" fmla="val 18750"/>
              <a:gd name="adj2" fmla="val -8333"/>
              <a:gd name="adj3" fmla="val 20041"/>
              <a:gd name="adj4" fmla="val -286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N° DE RESOLUCIÓN 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9131284" y="4779210"/>
            <a:ext cx="2822939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Gobierno Regional de O’Higgins 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278094" y="5647433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24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5011359" y="5635507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01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5732393" y="5635507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5020410" y="6021731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5565842" y="6009985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6046885" y="6021731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2021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5027997" y="6265644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31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5573454" y="6265644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03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6039799" y="6270978"/>
            <a:ext cx="628984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2022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5491135" y="6522983"/>
            <a:ext cx="1058293" cy="26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53" b="1" dirty="0">
                <a:solidFill>
                  <a:srgbClr val="00B050"/>
                </a:solidFill>
              </a:rPr>
              <a:t>MARZO 2022</a:t>
            </a:r>
          </a:p>
        </p:txBody>
      </p:sp>
      <p:sp>
        <p:nvSpPr>
          <p:cNvPr id="53" name="Llamada con línea 1 52"/>
          <p:cNvSpPr/>
          <p:nvPr/>
        </p:nvSpPr>
        <p:spPr>
          <a:xfrm>
            <a:off x="7572839" y="5455662"/>
            <a:ext cx="2822939" cy="304882"/>
          </a:xfrm>
          <a:prstGeom prst="borderCallout1">
            <a:avLst>
              <a:gd name="adj1" fmla="val 18750"/>
              <a:gd name="adj2" fmla="val -8333"/>
              <a:gd name="adj3" fmla="val 188191"/>
              <a:gd name="adj4" fmla="val -409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153" dirty="0">
                <a:solidFill>
                  <a:srgbClr val="FF0000"/>
                </a:solidFill>
              </a:rPr>
              <a:t>Fecha de inicio  actividades, igual o posterior a la fecha de la resolución</a:t>
            </a:r>
          </a:p>
        </p:txBody>
      </p:sp>
      <p:sp>
        <p:nvSpPr>
          <p:cNvPr id="56" name="Llamada con línea 1 55"/>
          <p:cNvSpPr/>
          <p:nvPr/>
        </p:nvSpPr>
        <p:spPr>
          <a:xfrm>
            <a:off x="7702344" y="6039530"/>
            <a:ext cx="2857879" cy="322166"/>
          </a:xfrm>
          <a:prstGeom prst="borderCallout1">
            <a:avLst>
              <a:gd name="adj1" fmla="val 18750"/>
              <a:gd name="adj2" fmla="val -8333"/>
              <a:gd name="adj3" fmla="val 127281"/>
              <a:gd name="adj4" fmla="val -388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ES" sz="1153" dirty="0">
                <a:solidFill>
                  <a:srgbClr val="FF0000"/>
                </a:solidFill>
                <a:latin typeface="Calibri" panose="020F0502020204030204" pitchFamily="34" charset="0"/>
              </a:rPr>
              <a:t>Hasta la fecha máxima de ejecución, establecida por convenio.</a:t>
            </a:r>
            <a:endParaRPr lang="es-CL" sz="1153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Llamada ovalada 44"/>
          <p:cNvSpPr/>
          <p:nvPr/>
        </p:nvSpPr>
        <p:spPr>
          <a:xfrm>
            <a:off x="10159323" y="1396827"/>
            <a:ext cx="1585919" cy="137727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53" dirty="0">
                <a:solidFill>
                  <a:srgbClr val="FF0000"/>
                </a:solidFill>
                <a:latin typeface="Calibri" panose="020F0502020204030204" pitchFamily="34" charset="0"/>
              </a:rPr>
              <a:t>Monto transferido a la organización</a:t>
            </a:r>
            <a:endParaRPr lang="es-CL" sz="1153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Llamada con línea 1 53"/>
          <p:cNvSpPr/>
          <p:nvPr/>
        </p:nvSpPr>
        <p:spPr>
          <a:xfrm>
            <a:off x="11160727" y="3536256"/>
            <a:ext cx="1428959" cy="848774"/>
          </a:xfrm>
          <a:prstGeom prst="borderCallout1">
            <a:avLst>
              <a:gd name="adj1" fmla="val 22341"/>
              <a:gd name="adj2" fmla="val -2645"/>
              <a:gd name="adj3" fmla="val 3562"/>
              <a:gd name="adj4" fmla="val -557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ES" sz="1153" dirty="0">
                <a:solidFill>
                  <a:srgbClr val="FF0000"/>
                </a:solidFill>
                <a:latin typeface="Calibri" panose="020F0502020204030204" pitchFamily="34" charset="0"/>
              </a:rPr>
              <a:t>Si no tiene fecha ni numero su  comprobante, deje en blanco </a:t>
            </a:r>
            <a:endParaRPr lang="es-CL" sz="1153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Llamada con línea 1 33">
            <a:extLst>
              <a:ext uri="{FF2B5EF4-FFF2-40B4-BE49-F238E27FC236}">
                <a16:creationId xmlns:a16="http://schemas.microsoft.com/office/drawing/2014/main" id="{60DEBF5A-35E5-4739-BD58-F40A80B508B2}"/>
              </a:ext>
            </a:extLst>
          </p:cNvPr>
          <p:cNvSpPr/>
          <p:nvPr/>
        </p:nvSpPr>
        <p:spPr>
          <a:xfrm>
            <a:off x="7289347" y="4389985"/>
            <a:ext cx="1612120" cy="292090"/>
          </a:xfrm>
          <a:prstGeom prst="borderCallout1">
            <a:avLst>
              <a:gd name="adj1" fmla="val 18750"/>
              <a:gd name="adj2" fmla="val -8333"/>
              <a:gd name="adj3" fmla="val 20041"/>
              <a:gd name="adj4" fmla="val -286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FECHA DE RESOLUCIÓN </a:t>
            </a:r>
          </a:p>
        </p:txBody>
      </p:sp>
      <p:sp>
        <p:nvSpPr>
          <p:cNvPr id="59" name="Llamada con línea 1 55">
            <a:extLst>
              <a:ext uri="{FF2B5EF4-FFF2-40B4-BE49-F238E27FC236}">
                <a16:creationId xmlns:a16="http://schemas.microsoft.com/office/drawing/2014/main" id="{AAF580C0-891B-414A-96EE-A3E0FC90ED5E}"/>
              </a:ext>
            </a:extLst>
          </p:cNvPr>
          <p:cNvSpPr/>
          <p:nvPr/>
        </p:nvSpPr>
        <p:spPr>
          <a:xfrm>
            <a:off x="7822337" y="6500976"/>
            <a:ext cx="2857879" cy="322166"/>
          </a:xfrm>
          <a:prstGeom prst="borderCallout1">
            <a:avLst>
              <a:gd name="adj1" fmla="val 18750"/>
              <a:gd name="adj2" fmla="val -8333"/>
              <a:gd name="adj3" fmla="val 58094"/>
              <a:gd name="adj4" fmla="val -407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es-CL" sz="1153" dirty="0">
                <a:solidFill>
                  <a:srgbClr val="FF0000"/>
                </a:solidFill>
                <a:latin typeface="Calibri" panose="020F0502020204030204" pitchFamily="34" charset="0"/>
              </a:rPr>
              <a:t>Mes  o período que se rinde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6364707" y="4666150"/>
            <a:ext cx="129813" cy="247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7744600" y="4682075"/>
            <a:ext cx="231000" cy="232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23" grpId="0"/>
      <p:bldP spid="24" grpId="0"/>
      <p:bldP spid="25" grpId="0"/>
      <p:bldP spid="26" grpId="0"/>
      <p:bldP spid="27" grpId="0"/>
      <p:bldP spid="28" grpId="0"/>
      <p:bldP spid="34" grpId="0" animBg="1"/>
      <p:bldP spid="40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6" grpId="0" animBg="1"/>
      <p:bldP spid="45" grpId="0" animBg="1"/>
      <p:bldP spid="54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2908</Words>
  <Application>Microsoft Office PowerPoint</Application>
  <PresentationFormat>Personalizado</PresentationFormat>
  <Paragraphs>830</Paragraphs>
  <Slides>27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Tema de Office</vt:lpstr>
      <vt:lpstr>Presentación de PowerPoint</vt:lpstr>
      <vt:lpstr>RENDICION DE CUENTAS INICIATIVAS  FNDR 7%  </vt:lpstr>
      <vt:lpstr>Presentación de PowerPoint</vt:lpstr>
      <vt:lpstr>INFORME RESUMEN PROYECTO </vt:lpstr>
      <vt:lpstr>INFORME RESUMEN PROYECTO </vt:lpstr>
      <vt:lpstr>DETALLE RENDICIÓN DE CUENTAS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Mañan Dossow</dc:creator>
  <cp:lastModifiedBy>Marcela Orrego Barrera</cp:lastModifiedBy>
  <cp:revision>37</cp:revision>
  <cp:lastPrinted>2022-01-27T18:28:01Z</cp:lastPrinted>
  <dcterms:created xsi:type="dcterms:W3CDTF">2021-08-02T15:57:04Z</dcterms:created>
  <dcterms:modified xsi:type="dcterms:W3CDTF">2022-09-01T13:29:40Z</dcterms:modified>
</cp:coreProperties>
</file>